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60" r:id="rId4"/>
  </p:sldMasterIdLst>
  <p:notesMasterIdLst>
    <p:notesMasterId r:id="rId35"/>
  </p:notesMasterIdLst>
  <p:sldIdLst>
    <p:sldId id="348" r:id="rId5"/>
    <p:sldId id="368" r:id="rId6"/>
    <p:sldId id="266" r:id="rId7"/>
    <p:sldId id="369" r:id="rId8"/>
    <p:sldId id="364" r:id="rId9"/>
    <p:sldId id="301" r:id="rId10"/>
    <p:sldId id="355" r:id="rId11"/>
    <p:sldId id="273" r:id="rId12"/>
    <p:sldId id="274" r:id="rId13"/>
    <p:sldId id="523" r:id="rId14"/>
    <p:sldId id="514" r:id="rId15"/>
    <p:sldId id="522" r:id="rId16"/>
    <p:sldId id="525" r:id="rId17"/>
    <p:sldId id="524" r:id="rId18"/>
    <p:sldId id="293" r:id="rId19"/>
    <p:sldId id="381" r:id="rId20"/>
    <p:sldId id="382" r:id="rId21"/>
    <p:sldId id="526" r:id="rId22"/>
    <p:sldId id="372" r:id="rId23"/>
    <p:sldId id="533" r:id="rId24"/>
    <p:sldId id="534" r:id="rId25"/>
    <p:sldId id="494" r:id="rId26"/>
    <p:sldId id="527" r:id="rId27"/>
    <p:sldId id="528" r:id="rId28"/>
    <p:sldId id="529" r:id="rId29"/>
    <p:sldId id="530" r:id="rId30"/>
    <p:sldId id="531" r:id="rId31"/>
    <p:sldId id="532" r:id="rId32"/>
    <p:sldId id="386" r:id="rId33"/>
    <p:sldId id="491"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F8BE0F5-F403-45D8-9124-4B1576B04115}">
          <p14:sldIdLst>
            <p14:sldId id="348"/>
          </p14:sldIdLst>
        </p14:section>
        <p14:section name="Do Now options" id="{0FE23AD4-1D98-44A7-9DFD-A60D225A45E7}">
          <p14:sldIdLst>
            <p14:sldId id="368"/>
            <p14:sldId id="266"/>
            <p14:sldId id="369"/>
          </p14:sldIdLst>
        </p14:section>
        <p14:section name="Lesson Introduction" id="{74EA7949-9924-4F85-A6B5-78EF425FAA0D}">
          <p14:sldIdLst>
            <p14:sldId id="364"/>
            <p14:sldId id="301"/>
            <p14:sldId id="355"/>
          </p14:sldIdLst>
        </p14:section>
        <p14:section name="Introduction" id="{6F7B122B-5F75-D045-A277-992ABBD793C1}">
          <p14:sldIdLst>
            <p14:sldId id="273"/>
            <p14:sldId id="274"/>
            <p14:sldId id="523"/>
            <p14:sldId id="514"/>
            <p14:sldId id="522"/>
            <p14:sldId id="525"/>
            <p14:sldId id="524"/>
          </p14:sldIdLst>
        </p14:section>
        <p14:section name="Talk Tasks and CfUs" id="{4C9413DB-D0EA-4B28-BCAD-DF427EF851DC}">
          <p14:sldIdLst>
            <p14:sldId id="293"/>
            <p14:sldId id="381"/>
            <p14:sldId id="382"/>
          </p14:sldIdLst>
        </p14:section>
        <p14:section name="IP/Activity section" id="{7BE6C088-FF53-8841-BAB4-205CA899FCE1}">
          <p14:sldIdLst>
            <p14:sldId id="526"/>
            <p14:sldId id="372"/>
            <p14:sldId id="533"/>
            <p14:sldId id="534"/>
            <p14:sldId id="494"/>
            <p14:sldId id="527"/>
            <p14:sldId id="528"/>
            <p14:sldId id="529"/>
            <p14:sldId id="530"/>
            <p14:sldId id="531"/>
            <p14:sldId id="532"/>
            <p14:sldId id="386"/>
            <p14:sldId id="491"/>
          </p14:sldIdLst>
        </p14:section>
      </p14:sectionLst>
    </p:ext>
    <p:ext uri="{EFAFB233-063F-42B5-8137-9DF3F51BA10A}">
      <p15:sldGuideLst xmlns:p15="http://schemas.microsoft.com/office/powerpoint/2012/main"/>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71" roundtripDataSignature="AMtx7mjxf6sQMjR3YkxPd/PG2Zf7L8yd4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una O'Brien" initials="SO" lastIdx="65" clrIdx="0">
    <p:extLst>
      <p:ext uri="{19B8F6BF-5375-455C-9EA6-DF929625EA0E}">
        <p15:presenceInfo xmlns:p15="http://schemas.microsoft.com/office/powerpoint/2012/main" userId="S::shauna.obrien@arkonline.org::2cccf8d3-fcb4-4082-ab59-b4bd17c66c6c" providerId="AD"/>
      </p:ext>
    </p:extLst>
  </p:cmAuthor>
  <p:cmAuthor id="2" name="Joanna Scouler" initials="JS" lastIdx="1" clrIdx="1">
    <p:extLst>
      <p:ext uri="{19B8F6BF-5375-455C-9EA6-DF929625EA0E}">
        <p15:presenceInfo xmlns:p15="http://schemas.microsoft.com/office/powerpoint/2012/main" userId="S::joanna.scouler@arkonline.org::da2978bb-3a89-42a2-b6f4-686f2140a0cc" providerId="AD"/>
      </p:ext>
    </p:extLst>
  </p:cmAuthor>
  <p:cmAuthor id="3" name="Kathleen Webb" initials="KW" lastIdx="3" clrIdx="2">
    <p:extLst>
      <p:ext uri="{19B8F6BF-5375-455C-9EA6-DF929625EA0E}">
        <p15:presenceInfo xmlns:p15="http://schemas.microsoft.com/office/powerpoint/2012/main" userId="S::kathleen.webb@arkcurriculumplus.org.uk::cbb8dd05-48af-49e8-b1d0-c6b737c1bd12" providerId="AD"/>
      </p:ext>
    </p:extLst>
  </p:cmAuthor>
  <p:cmAuthor id="4" name="Shauna O'Brien" initials="SO [2]" lastIdx="1" clrIdx="3">
    <p:extLst>
      <p:ext uri="{19B8F6BF-5375-455C-9EA6-DF929625EA0E}">
        <p15:presenceInfo xmlns:p15="http://schemas.microsoft.com/office/powerpoint/2012/main" userId="S::shauna.obrien@arkcurriculumplus.org.uk::2cccf8d3-fcb4-4082-ab59-b4bd17c66c6c" providerId="AD"/>
      </p:ext>
    </p:extLst>
  </p:cmAuthor>
  <p:cmAuthor id="5" name="Emma Taylor" initials="ET" lastIdx="1" clrIdx="4">
    <p:extLst>
      <p:ext uri="{19B8F6BF-5375-455C-9EA6-DF929625EA0E}">
        <p15:presenceInfo xmlns:p15="http://schemas.microsoft.com/office/powerpoint/2012/main" userId="S::e.taylor@kingsolomonacademy.org::78708941-01f8-4eef-b543-9e74222a06a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193"/>
    <a:srgbClr val="0432FF"/>
    <a:srgbClr val="FF9300"/>
    <a:srgbClr val="FFFF00"/>
    <a:srgbClr val="F2F2E3"/>
    <a:srgbClr val="DCD0DD"/>
    <a:srgbClr val="FFF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1EB6348-2FFE-48DD-B87E-607CE2353A59}">
  <a:tblStyle styleId="{B1EB6348-2FFE-48DD-B87E-607CE2353A5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68"/>
    <p:restoredTop sz="72740" autoAdjust="0"/>
  </p:normalViewPr>
  <p:slideViewPr>
    <p:cSldViewPr snapToGrid="0">
      <p:cViewPr>
        <p:scale>
          <a:sx n="100" d="100"/>
          <a:sy n="100" d="100"/>
        </p:scale>
        <p:origin x="440"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76" Type="http://schemas.openxmlformats.org/officeDocument/2006/relationships/tableStyles" Target="tableStyles.xml"/><Relationship Id="rId7" Type="http://schemas.openxmlformats.org/officeDocument/2006/relationships/slide" Target="slides/slide3.xml"/><Relationship Id="rId71"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7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5635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Exposition type: Demonstration.</a:t>
            </a:r>
          </a:p>
          <a:p>
            <a:endParaRPr lang="en-US" b="0" dirty="0"/>
          </a:p>
          <a:p>
            <a:r>
              <a:rPr lang="en-US" b="0" dirty="0"/>
              <a:t>For this demonstration you will need:</a:t>
            </a:r>
          </a:p>
          <a:p>
            <a:r>
              <a:rPr lang="en-US" b="0" dirty="0"/>
              <a:t>A conical flask containing a dilute alkali solution</a:t>
            </a:r>
          </a:p>
          <a:p>
            <a:r>
              <a:rPr lang="en-US" b="0" dirty="0"/>
              <a:t>A beaker containing a dilute acid solution</a:t>
            </a:r>
          </a:p>
          <a:p>
            <a:r>
              <a:rPr lang="en-US" b="0" dirty="0"/>
              <a:t>Universal indicator solution</a:t>
            </a:r>
          </a:p>
          <a:p>
            <a:endParaRPr lang="en-US" b="0" dirty="0"/>
          </a:p>
          <a:p>
            <a:r>
              <a:rPr lang="en-US" b="1" dirty="0"/>
              <a:t>Model expert exposition:</a:t>
            </a:r>
          </a:p>
          <a:p>
            <a:r>
              <a:rPr lang="en-US" sz="1200" dirty="0">
                <a:latin typeface="Century Gothic" panose="020B0502020202020204" pitchFamily="34" charset="0"/>
              </a:rPr>
              <a:t>Let’s take another example of a neutralisation reaction: potassium hydroxide (an alkali), reacts with hydrochloric acid (an acid) to make a salt (potassium chloride) and water. </a:t>
            </a:r>
          </a:p>
          <a:p>
            <a:r>
              <a:rPr lang="en-US" sz="1200" b="1" dirty="0">
                <a:latin typeface="Century Gothic" panose="020B0502020202020204" pitchFamily="34" charset="0"/>
              </a:rPr>
              <a:t>Before we get into the calculation, demonstrate for students that this is a neutralisation reaction.</a:t>
            </a:r>
          </a:p>
          <a:p>
            <a:r>
              <a:rPr lang="en-US" sz="1200" b="1" dirty="0">
                <a:latin typeface="Century Gothic" panose="020B0502020202020204" pitchFamily="34" charset="0"/>
              </a:rPr>
              <a:t>Add a few drops of universal indicator to each reactant. Note that the sodium hydroxide is an alkali. Write ‘alkali’ under this reactant on the board and the colour of the universal indicator in brackets next to this. Note that the sulfuric acid is an acid. Write ‘acid’ under this reactant on the board and the colour of the universal indicator in brackets next to this.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dirty="0">
                <a:latin typeface="Century Gothic" panose="020B0502020202020204" pitchFamily="34" charset="0"/>
              </a:rPr>
              <a:t>Now, slowly add the acid to the alkali, swirling the flask as you go, until the mixture just turns neutral (green). Here you are basically doing a very simple titration to introduce this calculation for students. Note that the products are neutral. Write ‘neutral’ under the products on the board and the colour of the universal indicator in brackets next to this.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dirty="0">
                <a:latin typeface="Century Gothic" panose="020B0502020202020204" pitchFamily="34" charset="0"/>
              </a:rPr>
              <a:t>Looking at the equation for this reaction there is a ‘2’ coefficient written next to the alkali. There is no co-efficient next to the sulfuric acid, which is the same as having a ‘1’ there. </a:t>
            </a:r>
            <a:r>
              <a:rPr lang="en-US" sz="1200" b="1" dirty="0">
                <a:latin typeface="Century Gothic" panose="020B0502020202020204" pitchFamily="34" charset="0"/>
              </a:rPr>
              <a:t>Write a ‘1’ next to this reactant on the equation to illustrate this point. </a:t>
            </a:r>
            <a:r>
              <a:rPr lang="en-US" sz="1200" b="0" dirty="0">
                <a:latin typeface="Century Gothic" panose="020B0502020202020204" pitchFamily="34" charset="0"/>
              </a:rPr>
              <a:t>There is no co-efficient next to the product sodium sulfate, which is the same as having a ‘1’ there. </a:t>
            </a:r>
            <a:r>
              <a:rPr lang="en-US" sz="1200" b="1" dirty="0">
                <a:latin typeface="Century Gothic" panose="020B0502020202020204" pitchFamily="34" charset="0"/>
              </a:rPr>
              <a:t>Write a ‘1’ next to this product on the equation to illustrate this point. </a:t>
            </a:r>
            <a:r>
              <a:rPr lang="en-US" sz="1200" b="0" dirty="0">
                <a:latin typeface="Century Gothic" panose="020B0502020202020204" pitchFamily="34" charset="0"/>
              </a:rPr>
              <a:t>There is a ‘2’ coefficient written next to the product water. What this tells us is 2 moles of the alkali (sodium hydroxide) reacts with 1 mole of the acid. And that makes 1 mole of sodium sulfate and 2 moles of water.</a:t>
            </a:r>
          </a:p>
          <a:p>
            <a:r>
              <a:rPr lang="en-US" sz="1200" b="0" dirty="0">
                <a:latin typeface="Century Gothic" panose="020B0502020202020204" pitchFamily="34" charset="0"/>
              </a:rPr>
              <a:t>We can say that the molar ratio of acid to alkali is 1:2 (“1 to 2”).</a:t>
            </a:r>
          </a:p>
          <a:p>
            <a:r>
              <a:rPr lang="en-US" sz="1200" b="0" dirty="0">
                <a:latin typeface="Century Gothic" panose="020B0502020202020204" pitchFamily="34" charset="0"/>
              </a:rPr>
              <a:t>So imagine I knew that 10 moles of alkali reacted and I didn’t know how many moles of acid reacted with it. If I know that 1 mole of acid always reacts with 2 moles of alkali (because the molar ratio is 1:2), then that means that 10 moles of alkali will react with 5 moles of acid.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dirty="0">
              <a:latin typeface="Century Gothic" panose="020B0502020202020204" pitchFamily="34" charset="0"/>
            </a:endParaRP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88988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GB" sz="1200" b="1" i="0" u="none" strike="noStrike" kern="1200" cap="none" spc="0" normalizeH="0" baseline="0" noProof="0" dirty="0">
                <a:ln>
                  <a:noFill/>
                </a:ln>
                <a:effectLst/>
                <a:uLnTx/>
                <a:uFillTx/>
                <a:latin typeface="Century Gothic" panose="020B0502020202020204" pitchFamily="34" charset="0"/>
              </a:rPr>
              <a:t>Suggested exposition:</a:t>
            </a:r>
          </a:p>
          <a:p>
            <a:r>
              <a:rPr lang="en-GB" dirty="0"/>
              <a:t>When we calculate concentration, we have already calculated it as the mass of solute per unit volume. But we can also calculate it as the amount of solute per unit volume. Remember the amount of substance is the number of moles.</a:t>
            </a:r>
          </a:p>
          <a:p>
            <a:r>
              <a:rPr lang="en-GB" i="1" dirty="0"/>
              <a:t>How many particles are there in one mole of any substance?</a:t>
            </a:r>
          </a:p>
          <a:p>
            <a:r>
              <a:rPr lang="en-GB" b="1" i="1" dirty="0"/>
              <a:t>6.02 x 10</a:t>
            </a:r>
            <a:r>
              <a:rPr lang="en-GB" b="1" i="1" baseline="30000" dirty="0"/>
              <a:t>23</a:t>
            </a:r>
            <a:r>
              <a:rPr lang="en-GB" b="1" i="1" dirty="0"/>
              <a:t> </a:t>
            </a:r>
          </a:p>
          <a:p>
            <a:r>
              <a:rPr lang="en-GB" dirty="0"/>
              <a:t>Sometimes we are given a mass of solute, or we ourselves add a certain mass of solute in grams to a solution. We can use another equation that we already know to work out how many moles there are in this mass of solute. Then we can use the calculation to determine concentration. </a:t>
            </a:r>
          </a:p>
          <a:p>
            <a:r>
              <a:rPr lang="en-GB" i="1" dirty="0"/>
              <a:t>What is the equation that links number of moles, mass and Mr?</a:t>
            </a:r>
          </a:p>
          <a:p>
            <a:r>
              <a:rPr lang="en-GB" b="1" i="1" dirty="0"/>
              <a:t>Number of moles = mass/Mr</a:t>
            </a:r>
          </a:p>
          <a:p>
            <a:r>
              <a:rPr lang="en-GB" i="1" dirty="0"/>
              <a:t>Where do we get Mr from?</a:t>
            </a:r>
          </a:p>
          <a:p>
            <a:r>
              <a:rPr lang="en-GB" b="1" i="1" dirty="0"/>
              <a:t>We can calculate it using the chemical formula and the relative atomic masses from the periodic table.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80448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GB" sz="1200" b="1" i="0" u="none" strike="noStrike" kern="1200" cap="none" spc="0" normalizeH="0" baseline="0" noProof="0" dirty="0">
                <a:ln>
                  <a:noFill/>
                </a:ln>
                <a:effectLst/>
                <a:uLnTx/>
                <a:uFillTx/>
                <a:latin typeface="Century Gothic" panose="020B0502020202020204" pitchFamily="34" charset="0"/>
              </a:rPr>
              <a:t>Suggested exposition:</a:t>
            </a:r>
          </a:p>
          <a:p>
            <a:r>
              <a:rPr lang="en-GB" dirty="0"/>
              <a:t>Let’s look at a worked example. A scientist adds 50 g of sodium chloride to make 250 cm</a:t>
            </a:r>
            <a:r>
              <a:rPr lang="en-GB" baseline="30000" dirty="0"/>
              <a:t>3</a:t>
            </a:r>
            <a:r>
              <a:rPr lang="en-GB" dirty="0"/>
              <a:t> of salt solution. What is the concentration of the solution in mol/dm</a:t>
            </a:r>
            <a:r>
              <a:rPr lang="en-GB" baseline="30000" dirty="0"/>
              <a:t>3</a:t>
            </a:r>
            <a:r>
              <a:rPr lang="en-GB" dirty="0"/>
              <a:t>?</a:t>
            </a:r>
          </a:p>
          <a:p>
            <a:r>
              <a:rPr lang="en-GB" dirty="0"/>
              <a:t>If we were just calculating the concentration in g/dm</a:t>
            </a:r>
            <a:r>
              <a:rPr lang="en-GB" baseline="30000" dirty="0"/>
              <a:t>3</a:t>
            </a:r>
            <a:r>
              <a:rPr lang="en-GB" dirty="0"/>
              <a:t>, we would simply use concentration = mass/volume. </a:t>
            </a:r>
          </a:p>
          <a:p>
            <a:r>
              <a:rPr lang="en-GB" dirty="0"/>
              <a:t>But we’re not! We want to know exactly how much sodium chloride (in terms of particles, in this case ions) are in the solution. </a:t>
            </a:r>
          </a:p>
          <a:p>
            <a:r>
              <a:rPr lang="en-GB" i="1" dirty="0"/>
              <a:t>What information do we have already?</a:t>
            </a:r>
          </a:p>
          <a:p>
            <a:r>
              <a:rPr lang="en-GB" b="1" i="1" dirty="0"/>
              <a:t>Mass = 9.75 g. </a:t>
            </a:r>
          </a:p>
          <a:p>
            <a:r>
              <a:rPr lang="en-GB" i="1" dirty="0"/>
              <a:t>What other information can we get from this question?</a:t>
            </a:r>
          </a:p>
          <a:p>
            <a:r>
              <a:rPr lang="en-GB" b="1" i="1" dirty="0"/>
              <a:t>Volume - we’ll come back to that later. </a:t>
            </a:r>
          </a:p>
          <a:p>
            <a:r>
              <a:rPr lang="en-GB" b="1" i="1" dirty="0"/>
              <a:t>And the formula: sodium chloride. </a:t>
            </a:r>
          </a:p>
          <a:p>
            <a:r>
              <a:rPr lang="en-GB" b="0" i="1" dirty="0"/>
              <a:t>What is the formula for sodium chloride?</a:t>
            </a:r>
          </a:p>
          <a:p>
            <a:r>
              <a:rPr lang="en-GB" b="1" i="1" dirty="0"/>
              <a:t>NaCl</a:t>
            </a:r>
          </a:p>
          <a:p>
            <a:r>
              <a:rPr lang="en-GB" i="1" dirty="0"/>
              <a:t>What can we work out if we know the formula?</a:t>
            </a:r>
          </a:p>
          <a:p>
            <a:r>
              <a:rPr lang="en-GB" b="1" i="1" dirty="0"/>
              <a:t>The Mr. </a:t>
            </a:r>
          </a:p>
          <a:p>
            <a:r>
              <a:rPr lang="en-GB" i="1" dirty="0"/>
              <a:t>Now what can we work out?</a:t>
            </a:r>
          </a:p>
          <a:p>
            <a:r>
              <a:rPr lang="en-GB" b="1" i="1" dirty="0"/>
              <a:t>Number of moles.</a:t>
            </a:r>
          </a:p>
          <a:p>
            <a:r>
              <a:rPr lang="en-GB" i="1" dirty="0"/>
              <a:t>How?</a:t>
            </a:r>
          </a:p>
          <a:p>
            <a:r>
              <a:rPr lang="en-GB" b="1" i="1" dirty="0"/>
              <a:t>Using number of moles = mass/Mr</a:t>
            </a:r>
          </a:p>
          <a:p>
            <a:r>
              <a:rPr lang="en-GB" i="0" dirty="0"/>
              <a:t>This gives us 0.166666666666 on the calculator. For now, we can write this as 0.167 mol but we need to keep this number on our calculator for as long as we can to give us the most accurate final figure. So I’m writing 0.167, but keeping all those decimal places on the calculator. </a:t>
            </a:r>
          </a:p>
          <a:p>
            <a:r>
              <a:rPr lang="en-GB" i="1" dirty="0"/>
              <a:t>Now how can we calculate concentration in mol/dm</a:t>
            </a:r>
            <a:r>
              <a:rPr lang="en-GB" i="1" baseline="30000" dirty="0"/>
              <a:t>3</a:t>
            </a:r>
            <a:r>
              <a:rPr lang="en-GB" i="1" dirty="0"/>
              <a:t>?</a:t>
            </a:r>
          </a:p>
          <a:p>
            <a:r>
              <a:rPr lang="en-GB" b="1" i="1" dirty="0"/>
              <a:t>Using concentration = number of moles/volume</a:t>
            </a:r>
          </a:p>
          <a:p>
            <a:r>
              <a:rPr lang="en-GB" i="1" dirty="0"/>
              <a:t>Do we need to do anything to the 250 cm</a:t>
            </a:r>
            <a:r>
              <a:rPr lang="en-GB" i="1" baseline="30000" dirty="0"/>
              <a:t>3</a:t>
            </a:r>
            <a:r>
              <a:rPr lang="en-GB" i="1" dirty="0"/>
              <a:t>?</a:t>
            </a:r>
          </a:p>
          <a:p>
            <a:r>
              <a:rPr lang="en-GB" b="1" i="1" dirty="0"/>
              <a:t>Yes - convert to dm</a:t>
            </a:r>
            <a:r>
              <a:rPr lang="en-GB" b="1" i="1" baseline="30000" dirty="0"/>
              <a:t>3</a:t>
            </a:r>
            <a:r>
              <a:rPr lang="en-GB" b="1" i="1" dirty="0"/>
              <a:t> = 0.25 dm</a:t>
            </a:r>
            <a:r>
              <a:rPr lang="en-GB" b="1" i="1" baseline="30000" dirty="0"/>
              <a:t>3</a:t>
            </a:r>
            <a:r>
              <a:rPr lang="en-GB" b="1" i="1" dirty="0"/>
              <a:t>. </a:t>
            </a:r>
          </a:p>
          <a:p>
            <a:endParaRPr lang="en-GB" dirty="0"/>
          </a:p>
          <a:p>
            <a:r>
              <a:rPr lang="en-GB" dirty="0"/>
              <a:t>Note: these numbers have been chosen to show students how to keep the values on the calculator. You may wish to use another example of more ‘whole’ numbers. </a:t>
            </a:r>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14819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Exposition type: Explanation.</a:t>
            </a:r>
          </a:p>
          <a:p>
            <a:endParaRPr lang="en-US" b="0" dirty="0"/>
          </a:p>
          <a:p>
            <a:r>
              <a:rPr lang="en-US" b="1" dirty="0"/>
              <a:t>Model expert exposition:</a:t>
            </a:r>
          </a:p>
          <a:p>
            <a:r>
              <a:rPr lang="en-US" sz="1200" dirty="0">
                <a:latin typeface="Century Gothic" panose="020B0502020202020204" pitchFamily="34" charset="0"/>
              </a:rPr>
              <a:t>Let’s take what we know about linking an equation to the number of moles of reactants, and put this together with what we learned last lesson about calculating concentration.</a:t>
            </a:r>
          </a:p>
          <a:p>
            <a:r>
              <a:rPr lang="en-US" sz="1200" dirty="0">
                <a:latin typeface="Century Gothic" panose="020B0502020202020204" pitchFamily="34" charset="0"/>
              </a:rPr>
              <a:t>In a neutralisation reaction, if we know </a:t>
            </a:r>
          </a:p>
          <a:p>
            <a:pPr marL="457200" indent="-457200">
              <a:buFont typeface="+mj-lt"/>
              <a:buAutoNum type="arabicPeriod"/>
            </a:pPr>
            <a:r>
              <a:rPr lang="en-US" sz="1200" dirty="0">
                <a:latin typeface="Century Gothic" panose="020B0502020202020204" pitchFamily="34" charset="0"/>
              </a:rPr>
              <a:t>the </a:t>
            </a:r>
            <a:r>
              <a:rPr lang="en-US" sz="1200" b="1" dirty="0">
                <a:latin typeface="Century Gothic" panose="020B0502020202020204" pitchFamily="34" charset="0"/>
              </a:rPr>
              <a:t>balanced chemical equation </a:t>
            </a:r>
            <a:r>
              <a:rPr lang="en-US" sz="1200" dirty="0">
                <a:latin typeface="Century Gothic" panose="020B0502020202020204" pitchFamily="34" charset="0"/>
              </a:rPr>
              <a:t>for the reaction</a:t>
            </a:r>
          </a:p>
          <a:p>
            <a:pPr marL="457200" indent="-457200">
              <a:buFont typeface="+mj-lt"/>
              <a:buAutoNum type="arabicPeriod"/>
            </a:pPr>
            <a:r>
              <a:rPr lang="en-US" sz="1200" dirty="0">
                <a:latin typeface="Century Gothic" panose="020B0502020202020204" pitchFamily="34" charset="0"/>
              </a:rPr>
              <a:t>the </a:t>
            </a:r>
            <a:r>
              <a:rPr lang="en-US" sz="1200" b="1" dirty="0">
                <a:latin typeface="Century Gothic" panose="020B0502020202020204" pitchFamily="34" charset="0"/>
              </a:rPr>
              <a:t>concentration and volume of one reactant</a:t>
            </a:r>
          </a:p>
          <a:p>
            <a:pPr marL="457200" indent="-457200">
              <a:buFont typeface="+mj-lt"/>
              <a:buAutoNum type="arabicPeriod"/>
            </a:pPr>
            <a:r>
              <a:rPr lang="en-US" sz="1200" dirty="0">
                <a:latin typeface="Century Gothic" panose="020B0502020202020204" pitchFamily="34" charset="0"/>
              </a:rPr>
              <a:t>the </a:t>
            </a:r>
            <a:r>
              <a:rPr lang="en-US" sz="1200" b="1" dirty="0">
                <a:latin typeface="Century Gothic" panose="020B0502020202020204" pitchFamily="34" charset="0"/>
              </a:rPr>
              <a:t>volume of the other reactant</a:t>
            </a:r>
          </a:p>
          <a:p>
            <a:r>
              <a:rPr lang="en-US" sz="1200" dirty="0">
                <a:latin typeface="Century Gothic" panose="020B0502020202020204" pitchFamily="34" charset="0"/>
              </a:rPr>
              <a:t>…we can calculate the concentration of the other reactant!</a:t>
            </a:r>
          </a:p>
          <a:p>
            <a:r>
              <a:rPr lang="en-US" sz="1200" dirty="0">
                <a:latin typeface="Century Gothic" panose="020B0502020202020204" pitchFamily="34" charset="0"/>
              </a:rPr>
              <a:t>Let’s take this example of a neutralisation reaction. We can see that the molar ratio of alkali: acid (alkali to acid) is 1:1. So however many moles of alkali reacts, the same number of moles of acid will react.</a:t>
            </a:r>
          </a:p>
          <a:p>
            <a:r>
              <a:rPr lang="en-US" sz="1200" dirty="0">
                <a:latin typeface="Century Gothic" panose="020B0502020202020204" pitchFamily="34" charset="0"/>
              </a:rPr>
              <a:t>We are given some information about both the alkali and the acid.</a:t>
            </a:r>
          </a:p>
          <a:p>
            <a:r>
              <a:rPr lang="en-US" sz="1200" dirty="0">
                <a:latin typeface="Century Gothic" panose="020B0502020202020204" pitchFamily="34" charset="0"/>
              </a:rPr>
              <a:t>For the alkali, I can see that 0.15 dm</a:t>
            </a:r>
            <a:r>
              <a:rPr lang="en-US" sz="1200" baseline="30000" dirty="0">
                <a:latin typeface="Century Gothic" panose="020B0502020202020204" pitchFamily="34" charset="0"/>
              </a:rPr>
              <a:t>3</a:t>
            </a:r>
            <a:r>
              <a:rPr lang="en-US" sz="1200" baseline="0" dirty="0">
                <a:latin typeface="Century Gothic" panose="020B0502020202020204" pitchFamily="34" charset="0"/>
              </a:rPr>
              <a:t> is the volume of alkali that reacted.</a:t>
            </a:r>
          </a:p>
          <a:p>
            <a:r>
              <a:rPr lang="en-US" sz="1200" baseline="0" dirty="0">
                <a:latin typeface="Century Gothic" panose="020B0502020202020204" pitchFamily="34" charset="0"/>
              </a:rPr>
              <a:t>This alkali has a concentration of 0.5 mol/dm</a:t>
            </a:r>
            <a:r>
              <a:rPr lang="en-US" sz="1200" baseline="30000" dirty="0">
                <a:latin typeface="Century Gothic" panose="020B0502020202020204" pitchFamily="34" charset="0"/>
              </a:rPr>
              <a:t>3</a:t>
            </a:r>
            <a:r>
              <a:rPr lang="en-US" sz="1200" baseline="0" dirty="0">
                <a:latin typeface="Century Gothic" panose="020B0502020202020204" pitchFamily="34" charset="0"/>
              </a:rPr>
              <a:t>. </a:t>
            </a:r>
          </a:p>
          <a:p>
            <a:r>
              <a:rPr lang="en-US" sz="1200" baseline="0" dirty="0">
                <a:latin typeface="Century Gothic" panose="020B0502020202020204" pitchFamily="34" charset="0"/>
              </a:rPr>
              <a:t>So, I know both the volume and concentration of the alkali. </a:t>
            </a:r>
            <a:r>
              <a:rPr lang="en-US" sz="1200" i="1" baseline="0" dirty="0">
                <a:latin typeface="Century Gothic" panose="020B0502020202020204" pitchFamily="34" charset="0"/>
              </a:rPr>
              <a:t>What does that allow me to calculate? </a:t>
            </a:r>
            <a:r>
              <a:rPr lang="en-US" sz="1200" b="1" i="1" baseline="0" dirty="0">
                <a:latin typeface="Century Gothic" panose="020B0502020202020204" pitchFamily="34" charset="0"/>
              </a:rPr>
              <a:t>The number of moles.</a:t>
            </a:r>
          </a:p>
          <a:p>
            <a:r>
              <a:rPr lang="en-US" sz="1200" b="0" i="0" baseline="0" dirty="0">
                <a:latin typeface="Century Gothic" panose="020B0502020202020204" pitchFamily="34" charset="0"/>
              </a:rPr>
              <a:t>Number of moles can be calculated by multiplying concentration by volume. If we do this calculation we can see that 0.075 moles of alkali reacted.</a:t>
            </a:r>
          </a:p>
          <a:p>
            <a:r>
              <a:rPr lang="en-US" sz="1200" b="0" i="0" baseline="0" dirty="0">
                <a:latin typeface="Century Gothic" panose="020B0502020202020204" pitchFamily="34" charset="0"/>
              </a:rPr>
              <a:t>Now let’s go back to the molar ratio.</a:t>
            </a:r>
          </a:p>
          <a:p>
            <a:r>
              <a:rPr lang="en-US" sz="1200" dirty="0">
                <a:latin typeface="Century Gothic" panose="020B0502020202020204" pitchFamily="34" charset="0"/>
              </a:rPr>
              <a:t>As we said before, we can see that the molar ratio of alkali: acid (alkali to acid) is 1:1. </a:t>
            </a:r>
          </a:p>
          <a:p>
            <a:r>
              <a:rPr lang="en-US" sz="1200" b="0" i="0" baseline="0" dirty="0">
                <a:latin typeface="Century Gothic" panose="020B0502020202020204" pitchFamily="34" charset="0"/>
              </a:rPr>
              <a:t>So if we have 0.075 moles of alkali, we must have the same number of moles of acid – that’s 0.075 moles.</a:t>
            </a:r>
          </a:p>
          <a:p>
            <a:r>
              <a:rPr lang="en-US" sz="1200" b="0" i="0" baseline="0" dirty="0">
                <a:latin typeface="Century Gothic" panose="020B0502020202020204" pitchFamily="34" charset="0"/>
              </a:rPr>
              <a:t>Now looking at the acid, we know we have 0.075 moles of acid. And we know that we have a volume of 0.05 dm</a:t>
            </a:r>
            <a:r>
              <a:rPr lang="en-US" sz="1200" b="0" i="0" baseline="30000" dirty="0">
                <a:latin typeface="Century Gothic" panose="020B0502020202020204" pitchFamily="34" charset="0"/>
              </a:rPr>
              <a:t>3</a:t>
            </a:r>
            <a:r>
              <a:rPr lang="en-US" sz="1200" b="0" i="0" baseline="0" dirty="0">
                <a:latin typeface="Century Gothic" panose="020B0502020202020204" pitchFamily="34" charset="0"/>
              </a:rPr>
              <a:t>. We need to find out the concentration of the acid. </a:t>
            </a:r>
            <a:r>
              <a:rPr lang="en-US" sz="1200" b="0" i="1" baseline="0" dirty="0">
                <a:latin typeface="Century Gothic" panose="020B0502020202020204" pitchFamily="34" charset="0"/>
              </a:rPr>
              <a:t>What formula can we use? </a:t>
            </a:r>
            <a:r>
              <a:rPr lang="en-US" sz="1200" b="1" i="1" baseline="0" dirty="0">
                <a:latin typeface="Century Gothic" panose="020B0502020202020204" pitchFamily="34" charset="0"/>
              </a:rPr>
              <a:t>Concentration = number of moles divided by volume.</a:t>
            </a:r>
          </a:p>
          <a:p>
            <a:r>
              <a:rPr lang="en-US" sz="1200" b="0" i="0" baseline="0" dirty="0">
                <a:latin typeface="Century Gothic" panose="020B0502020202020204" pitchFamily="34" charset="0"/>
              </a:rPr>
              <a:t>So, let’s plug those numbers into the formula. We can see that the concentration of the acid is 1.5 mol/dm</a:t>
            </a:r>
            <a:r>
              <a:rPr lang="en-US" sz="1200" b="0" i="0" baseline="30000" dirty="0">
                <a:latin typeface="Century Gothic" panose="020B0502020202020204" pitchFamily="34" charset="0"/>
              </a:rPr>
              <a:t>3</a:t>
            </a:r>
            <a:r>
              <a:rPr lang="en-US" sz="1200" b="0" i="0" baseline="0" dirty="0">
                <a:latin typeface="Century Gothic" panose="020B0502020202020204" pitchFamily="34" charset="0"/>
              </a:rPr>
              <a:t>.</a:t>
            </a:r>
          </a:p>
          <a:p>
            <a:r>
              <a:rPr lang="en-US" sz="1200" b="0" i="0" baseline="0" dirty="0">
                <a:latin typeface="Century Gothic" panose="020B0502020202020204" pitchFamily="34" charset="0"/>
              </a:rPr>
              <a:t>So let’s recap what we did here. </a:t>
            </a:r>
          </a:p>
          <a:p>
            <a:r>
              <a:rPr lang="en-US" sz="1200" b="0" i="0" baseline="0" dirty="0">
                <a:latin typeface="Century Gothic" panose="020B0502020202020204" pitchFamily="34" charset="0"/>
              </a:rPr>
              <a:t>We had an acid and alkali reacting in a neutralisation reaction.</a:t>
            </a:r>
          </a:p>
          <a:p>
            <a:r>
              <a:rPr lang="en-US" sz="1200" b="0" i="0" baseline="0" dirty="0">
                <a:latin typeface="Century Gothic" panose="020B0502020202020204" pitchFamily="34" charset="0"/>
              </a:rPr>
              <a:t>We knew the volume and the concentration of one of these, which allowed us to calculate the number of moles of that reactant.</a:t>
            </a:r>
          </a:p>
          <a:p>
            <a:r>
              <a:rPr lang="en-US" sz="1200" b="0" i="0" baseline="0" dirty="0">
                <a:latin typeface="Century Gothic" panose="020B0502020202020204" pitchFamily="34" charset="0"/>
              </a:rPr>
              <a:t>Knowing the number of moles of one reactant let’s us calculate the number of moles of the other reactant, because we know the molar ratio.</a:t>
            </a:r>
          </a:p>
          <a:p>
            <a:r>
              <a:rPr lang="en-US" sz="1200" b="0" i="0" baseline="0" dirty="0">
                <a:latin typeface="Century Gothic" panose="020B0502020202020204" pitchFamily="34" charset="0"/>
              </a:rPr>
              <a:t>That then gives us enough information to calculate the concentration of the second reactant, because we now know the number of moles and the volume.</a:t>
            </a:r>
          </a:p>
          <a:p>
            <a:endParaRPr lang="en-US" sz="1200" b="0" i="0" dirty="0">
              <a:latin typeface="Century Gothic" panose="020B0502020202020204" pitchFamily="34"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dirty="0">
              <a:latin typeface="Century Gothic" panose="020B0502020202020204" pitchFamily="34" charset="0"/>
            </a:endParaRP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427016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Exposition type: Explanation.</a:t>
            </a:r>
          </a:p>
          <a:p>
            <a:endParaRPr lang="en-US" b="0" dirty="0"/>
          </a:p>
          <a:p>
            <a:r>
              <a:rPr lang="en-US" b="1" dirty="0"/>
              <a:t>Model expert exposition:</a:t>
            </a:r>
          </a:p>
          <a:p>
            <a:r>
              <a:rPr lang="en-US" sz="1200" dirty="0">
                <a:latin typeface="Century Gothic" panose="020B0502020202020204" pitchFamily="34" charset="0"/>
              </a:rPr>
              <a:t>Let’s take what we know about linking an equation to the number of moles of reactants, and put this together with what we learned last lesson about calculating concentration.</a:t>
            </a:r>
          </a:p>
          <a:p>
            <a:r>
              <a:rPr lang="en-US" sz="1200" dirty="0">
                <a:latin typeface="Century Gothic" panose="020B0502020202020204" pitchFamily="34" charset="0"/>
              </a:rPr>
              <a:t>In a neutralisation reaction, if we know </a:t>
            </a:r>
          </a:p>
          <a:p>
            <a:pPr marL="457200" indent="-457200">
              <a:buFont typeface="+mj-lt"/>
              <a:buAutoNum type="arabicPeriod"/>
            </a:pPr>
            <a:r>
              <a:rPr lang="en-US" sz="1200" dirty="0">
                <a:latin typeface="Century Gothic" panose="020B0502020202020204" pitchFamily="34" charset="0"/>
              </a:rPr>
              <a:t>the </a:t>
            </a:r>
            <a:r>
              <a:rPr lang="en-US" sz="1200" b="1" dirty="0">
                <a:latin typeface="Century Gothic" panose="020B0502020202020204" pitchFamily="34" charset="0"/>
              </a:rPr>
              <a:t>balanced chemical equation </a:t>
            </a:r>
            <a:r>
              <a:rPr lang="en-US" sz="1200" dirty="0">
                <a:latin typeface="Century Gothic" panose="020B0502020202020204" pitchFamily="34" charset="0"/>
              </a:rPr>
              <a:t>for the reaction</a:t>
            </a:r>
          </a:p>
          <a:p>
            <a:pPr marL="457200" indent="-457200">
              <a:buFont typeface="+mj-lt"/>
              <a:buAutoNum type="arabicPeriod"/>
            </a:pPr>
            <a:r>
              <a:rPr lang="en-US" sz="1200" dirty="0">
                <a:latin typeface="Century Gothic" panose="020B0502020202020204" pitchFamily="34" charset="0"/>
              </a:rPr>
              <a:t>the </a:t>
            </a:r>
            <a:r>
              <a:rPr lang="en-US" sz="1200" b="1" dirty="0">
                <a:latin typeface="Century Gothic" panose="020B0502020202020204" pitchFamily="34" charset="0"/>
              </a:rPr>
              <a:t>concentration and volume of one reactant</a:t>
            </a:r>
          </a:p>
          <a:p>
            <a:pPr marL="457200" indent="-457200">
              <a:buFont typeface="+mj-lt"/>
              <a:buAutoNum type="arabicPeriod"/>
            </a:pPr>
            <a:r>
              <a:rPr lang="en-US" sz="1200" dirty="0">
                <a:latin typeface="Century Gothic" panose="020B0502020202020204" pitchFamily="34" charset="0"/>
              </a:rPr>
              <a:t>the </a:t>
            </a:r>
            <a:r>
              <a:rPr lang="en-US" sz="1200" b="1" dirty="0">
                <a:latin typeface="Century Gothic" panose="020B0502020202020204" pitchFamily="34" charset="0"/>
              </a:rPr>
              <a:t>volume of the other reactant</a:t>
            </a:r>
          </a:p>
          <a:p>
            <a:r>
              <a:rPr lang="en-US" sz="1200" dirty="0">
                <a:latin typeface="Century Gothic" panose="020B0502020202020204" pitchFamily="34" charset="0"/>
              </a:rPr>
              <a:t>…we can calculate the concentration of the other reactant!</a:t>
            </a:r>
          </a:p>
          <a:p>
            <a:r>
              <a:rPr lang="en-US" sz="1200" dirty="0">
                <a:latin typeface="Century Gothic" panose="020B0502020202020204" pitchFamily="34" charset="0"/>
              </a:rPr>
              <a:t>Let’s take this example of a neutralisation reaction. We can see that the molar ratio of alkali: acid (alkali to acid) is 2:1. So however many moles of alkali reacts, half of that number of moles of acid will react.</a:t>
            </a:r>
          </a:p>
          <a:p>
            <a:r>
              <a:rPr lang="en-US" sz="1200" dirty="0">
                <a:latin typeface="Century Gothic" panose="020B0502020202020204" pitchFamily="34" charset="0"/>
              </a:rPr>
              <a:t>We are given some information about both the alkali and the acid.</a:t>
            </a:r>
          </a:p>
          <a:p>
            <a:r>
              <a:rPr lang="en-US" sz="1200" dirty="0">
                <a:latin typeface="Century Gothic" panose="020B0502020202020204" pitchFamily="34" charset="0"/>
              </a:rPr>
              <a:t>For the alkali, I can see that 25 cm</a:t>
            </a:r>
            <a:r>
              <a:rPr lang="en-US" sz="1200" baseline="30000" dirty="0">
                <a:latin typeface="Century Gothic" panose="020B0502020202020204" pitchFamily="34" charset="0"/>
              </a:rPr>
              <a:t>3</a:t>
            </a:r>
            <a:r>
              <a:rPr lang="en-US" sz="1200" baseline="0" dirty="0">
                <a:latin typeface="Century Gothic" panose="020B0502020202020204" pitchFamily="34" charset="0"/>
              </a:rPr>
              <a:t> is the volume of alkali that reacted, which we need to convert into dm3. </a:t>
            </a:r>
          </a:p>
          <a:p>
            <a:r>
              <a:rPr lang="en-US" sz="1200" baseline="0" dirty="0">
                <a:latin typeface="Century Gothic" panose="020B0502020202020204" pitchFamily="34" charset="0"/>
              </a:rPr>
              <a:t>This alkali has a concentration of 0.2 mol/dm</a:t>
            </a:r>
            <a:r>
              <a:rPr lang="en-US" sz="1200" baseline="30000" dirty="0">
                <a:latin typeface="Century Gothic" panose="020B0502020202020204" pitchFamily="34" charset="0"/>
              </a:rPr>
              <a:t>3</a:t>
            </a:r>
            <a:r>
              <a:rPr lang="en-US" sz="1200" baseline="0" dirty="0">
                <a:latin typeface="Century Gothic" panose="020B0502020202020204" pitchFamily="34" charset="0"/>
              </a:rPr>
              <a:t>. </a:t>
            </a:r>
          </a:p>
          <a:p>
            <a:r>
              <a:rPr lang="en-US" sz="1200" baseline="0" dirty="0">
                <a:latin typeface="Century Gothic" panose="020B0502020202020204" pitchFamily="34" charset="0"/>
              </a:rPr>
              <a:t>So, I know both the volume and concentration of the alkali. </a:t>
            </a:r>
            <a:r>
              <a:rPr lang="en-US" sz="1200" i="1" baseline="0" dirty="0">
                <a:latin typeface="Century Gothic" panose="020B0502020202020204" pitchFamily="34" charset="0"/>
              </a:rPr>
              <a:t>What does that allow me to calculate? </a:t>
            </a:r>
            <a:r>
              <a:rPr lang="en-US" sz="1200" b="1" i="1" baseline="0" dirty="0">
                <a:latin typeface="Century Gothic" panose="020B0502020202020204" pitchFamily="34" charset="0"/>
              </a:rPr>
              <a:t>The number of moles.</a:t>
            </a:r>
          </a:p>
          <a:p>
            <a:r>
              <a:rPr lang="en-US" sz="1200" b="0" i="0" baseline="0" dirty="0">
                <a:latin typeface="Century Gothic" panose="020B0502020202020204" pitchFamily="34" charset="0"/>
              </a:rPr>
              <a:t>Number of moles can be calculated by multiplying concentration by volume. If we do this calculation we can see that 0.005 moles of alkali reacted.</a:t>
            </a:r>
          </a:p>
          <a:p>
            <a:r>
              <a:rPr lang="en-US" sz="1200" b="0" i="0" baseline="0" dirty="0">
                <a:latin typeface="Century Gothic" panose="020B0502020202020204" pitchFamily="34" charset="0"/>
              </a:rPr>
              <a:t>Now let’s go back to the molar ratio.</a:t>
            </a:r>
          </a:p>
          <a:p>
            <a:r>
              <a:rPr lang="en-US" sz="1200" dirty="0">
                <a:latin typeface="Century Gothic" panose="020B0502020202020204" pitchFamily="34" charset="0"/>
              </a:rPr>
              <a:t>As we said before, we can see that the molar ratio of alkali: acid (alkali to acid) is 2:1. </a:t>
            </a:r>
          </a:p>
          <a:p>
            <a:r>
              <a:rPr lang="en-US" sz="1200" b="0" i="0" baseline="0" dirty="0">
                <a:latin typeface="Century Gothic" panose="020B0502020202020204" pitchFamily="34" charset="0"/>
              </a:rPr>
              <a:t>So if we have 0.005 moles of alkali, we must have half of that number of moles of acid – that’s 0.0025 moles.</a:t>
            </a:r>
          </a:p>
          <a:p>
            <a:r>
              <a:rPr lang="en-US" sz="1200" b="0" i="0" baseline="0" dirty="0">
                <a:latin typeface="Century Gothic" panose="020B0502020202020204" pitchFamily="34" charset="0"/>
              </a:rPr>
              <a:t>Now looking at the acid, we know we have 0.0025 moles of acid. And we know that we have a volume of 15 cm</a:t>
            </a:r>
            <a:r>
              <a:rPr lang="en-US" sz="1200" b="0" i="0" baseline="30000" dirty="0">
                <a:latin typeface="Century Gothic" panose="020B0502020202020204" pitchFamily="34" charset="0"/>
              </a:rPr>
              <a:t>3 </a:t>
            </a:r>
            <a:r>
              <a:rPr lang="en-US" sz="1200" b="0" i="0" baseline="0" dirty="0">
                <a:latin typeface="Century Gothic" panose="020B0502020202020204" pitchFamily="34" charset="0"/>
              </a:rPr>
              <a:t>(again which we need to convert to dm3). We need to find out the concentration of the acid. </a:t>
            </a:r>
            <a:r>
              <a:rPr lang="en-US" sz="1200" b="0" i="1" baseline="0" dirty="0">
                <a:latin typeface="Century Gothic" panose="020B0502020202020204" pitchFamily="34" charset="0"/>
              </a:rPr>
              <a:t>What formula can we use? </a:t>
            </a:r>
            <a:r>
              <a:rPr lang="en-US" sz="1200" b="1" i="1" baseline="0" dirty="0">
                <a:latin typeface="Century Gothic" panose="020B0502020202020204" pitchFamily="34" charset="0"/>
              </a:rPr>
              <a:t>Concentration = number of moles divided by volume.</a:t>
            </a:r>
          </a:p>
          <a:p>
            <a:r>
              <a:rPr lang="en-US" sz="1200" b="0" i="0" baseline="0" dirty="0">
                <a:latin typeface="Century Gothic" panose="020B0502020202020204" pitchFamily="34" charset="0"/>
              </a:rPr>
              <a:t>So, let’s plug those numbers into the formula. We can see that the concentration of the acid is 0.167 mol/dm</a:t>
            </a:r>
            <a:r>
              <a:rPr lang="en-US" sz="1200" b="0" i="0" baseline="30000" dirty="0">
                <a:latin typeface="Century Gothic" panose="020B0502020202020204" pitchFamily="34" charset="0"/>
              </a:rPr>
              <a:t>3</a:t>
            </a:r>
            <a:r>
              <a:rPr lang="en-US" sz="1200" b="0" i="0" baseline="0" dirty="0">
                <a:latin typeface="Century Gothic" panose="020B0502020202020204" pitchFamily="34" charset="0"/>
              </a:rPr>
              <a:t>.</a:t>
            </a:r>
          </a:p>
          <a:p>
            <a:r>
              <a:rPr lang="en-US" sz="1200" b="0" i="0" baseline="0" dirty="0">
                <a:latin typeface="Century Gothic" panose="020B0502020202020204" pitchFamily="34" charset="0"/>
              </a:rPr>
              <a:t>So let’s recap what we did here. </a:t>
            </a:r>
          </a:p>
          <a:p>
            <a:r>
              <a:rPr lang="en-US" sz="1200" b="0" i="0" baseline="0" dirty="0">
                <a:latin typeface="Century Gothic" panose="020B0502020202020204" pitchFamily="34" charset="0"/>
              </a:rPr>
              <a:t>We had an acid and alkali reacting in a neutralisation reaction.</a:t>
            </a:r>
          </a:p>
          <a:p>
            <a:r>
              <a:rPr lang="en-US" sz="1200" b="0" i="0" baseline="0" dirty="0">
                <a:latin typeface="Century Gothic" panose="020B0502020202020204" pitchFamily="34" charset="0"/>
              </a:rPr>
              <a:t>We knew the volume and the concentration of one of these, which allowed us to calculate the number of moles of that reactant.</a:t>
            </a:r>
          </a:p>
          <a:p>
            <a:r>
              <a:rPr lang="en-US" sz="1200" b="0" i="0" baseline="0" dirty="0">
                <a:latin typeface="Century Gothic" panose="020B0502020202020204" pitchFamily="34" charset="0"/>
              </a:rPr>
              <a:t>Knowing the number of moles of one reactant let’s us calculate the number of moles of the other reactant, because we know the molar ratio.</a:t>
            </a:r>
          </a:p>
          <a:p>
            <a:r>
              <a:rPr lang="en-US" sz="1200" b="0" i="0" baseline="0" dirty="0">
                <a:latin typeface="Century Gothic" panose="020B0502020202020204" pitchFamily="34" charset="0"/>
              </a:rPr>
              <a:t>That then gives us enough information to calculate the concentration of the second reactant, because we now know the number of moles and the volume.</a:t>
            </a:r>
          </a:p>
          <a:p>
            <a:endParaRPr lang="en-US" sz="1200" b="0" i="0" dirty="0">
              <a:latin typeface="Century Gothic" panose="020B0502020202020204" pitchFamily="34"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dirty="0">
              <a:latin typeface="Century Gothic" panose="020B0502020202020204" pitchFamily="34" charset="0"/>
            </a:endParaRP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63018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Answers:</a:t>
            </a:r>
          </a:p>
          <a:p>
            <a:pPr>
              <a:buAutoNum type="arabicPeriod"/>
            </a:pPr>
            <a:r>
              <a:rPr lang="en-GB" b="0" dirty="0"/>
              <a:t>Acid: hydrochloric acid. Alkali: Calcium hydroxide</a:t>
            </a:r>
          </a:p>
          <a:p>
            <a:pPr>
              <a:buAutoNum type="arabicPeriod"/>
            </a:pPr>
            <a:r>
              <a:rPr lang="en-GB" b="0" dirty="0"/>
              <a:t>0.00125 moles</a:t>
            </a:r>
          </a:p>
          <a:p>
            <a:pPr>
              <a:buAutoNum type="arabicPeriod"/>
            </a:pPr>
            <a:r>
              <a:rPr lang="en-GB" b="0" dirty="0"/>
              <a:t>0.0025 moles</a:t>
            </a:r>
          </a:p>
          <a:p>
            <a:pPr>
              <a:buAutoNum type="arabicPeriod"/>
            </a:pPr>
            <a:r>
              <a:rPr lang="en-GB" b="0" dirty="0"/>
              <a:t>0.025 mol/dm</a:t>
            </a:r>
            <a:r>
              <a:rPr lang="en-GB" b="0" baseline="30000" dirty="0"/>
              <a:t>3</a:t>
            </a:r>
            <a:endParaRPr lang="en-GB" b="0" dirty="0"/>
          </a:p>
          <a:p>
            <a:endParaRPr lang="en-GB" b="1"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44088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16</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17</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Exposition type: Explanation.</a:t>
            </a:r>
          </a:p>
          <a:p>
            <a:endParaRPr lang="en-US" b="0" dirty="0"/>
          </a:p>
          <a:p>
            <a:r>
              <a:rPr lang="en-US" b="1" dirty="0"/>
              <a:t>Model expert exposition:</a:t>
            </a:r>
          </a:p>
          <a:p>
            <a:r>
              <a:rPr lang="en-US" sz="1200" dirty="0">
                <a:latin typeface="Century Gothic" panose="020B0502020202020204" pitchFamily="34" charset="0"/>
              </a:rPr>
              <a:t>Let’s take what we know about linking an equation to the number of moles of reactants, and put this together with what we learned last lesson about calculating concentration.</a:t>
            </a:r>
          </a:p>
          <a:p>
            <a:r>
              <a:rPr lang="en-US" sz="1200" dirty="0">
                <a:latin typeface="Century Gothic" panose="020B0502020202020204" pitchFamily="34" charset="0"/>
              </a:rPr>
              <a:t>In a neutralisation reaction, if we know </a:t>
            </a:r>
          </a:p>
          <a:p>
            <a:pPr marL="457200" indent="-457200">
              <a:buFont typeface="+mj-lt"/>
              <a:buAutoNum type="arabicPeriod"/>
            </a:pPr>
            <a:r>
              <a:rPr lang="en-US" sz="1200" dirty="0">
                <a:latin typeface="Century Gothic" panose="020B0502020202020204" pitchFamily="34" charset="0"/>
              </a:rPr>
              <a:t>the </a:t>
            </a:r>
            <a:r>
              <a:rPr lang="en-US" sz="1200" b="1" dirty="0">
                <a:latin typeface="Century Gothic" panose="020B0502020202020204" pitchFamily="34" charset="0"/>
              </a:rPr>
              <a:t>balanced chemical equation </a:t>
            </a:r>
            <a:r>
              <a:rPr lang="en-US" sz="1200" dirty="0">
                <a:latin typeface="Century Gothic" panose="020B0502020202020204" pitchFamily="34" charset="0"/>
              </a:rPr>
              <a:t>for the reaction</a:t>
            </a:r>
          </a:p>
          <a:p>
            <a:pPr marL="457200" indent="-457200">
              <a:buFont typeface="+mj-lt"/>
              <a:buAutoNum type="arabicPeriod"/>
            </a:pPr>
            <a:r>
              <a:rPr lang="en-US" sz="1200" dirty="0">
                <a:latin typeface="Century Gothic" panose="020B0502020202020204" pitchFamily="34" charset="0"/>
              </a:rPr>
              <a:t>the </a:t>
            </a:r>
            <a:r>
              <a:rPr lang="en-US" sz="1200" b="1" dirty="0">
                <a:latin typeface="Century Gothic" panose="020B0502020202020204" pitchFamily="34" charset="0"/>
              </a:rPr>
              <a:t>concentration and volume of one reactant</a:t>
            </a:r>
          </a:p>
          <a:p>
            <a:pPr marL="457200" indent="-457200">
              <a:buFont typeface="+mj-lt"/>
              <a:buAutoNum type="arabicPeriod"/>
            </a:pPr>
            <a:r>
              <a:rPr lang="en-US" sz="1200" dirty="0">
                <a:latin typeface="Century Gothic" panose="020B0502020202020204" pitchFamily="34" charset="0"/>
              </a:rPr>
              <a:t>the </a:t>
            </a:r>
            <a:r>
              <a:rPr lang="en-US" sz="1200" b="1" dirty="0">
                <a:latin typeface="Century Gothic" panose="020B0502020202020204" pitchFamily="34" charset="0"/>
              </a:rPr>
              <a:t>volume of the other reactant</a:t>
            </a:r>
          </a:p>
          <a:p>
            <a:r>
              <a:rPr lang="en-US" sz="1200" dirty="0">
                <a:latin typeface="Century Gothic" panose="020B0502020202020204" pitchFamily="34" charset="0"/>
              </a:rPr>
              <a:t>…we can calculate the concentration of the other reactant!</a:t>
            </a:r>
          </a:p>
          <a:p>
            <a:r>
              <a:rPr lang="en-US" sz="1200" dirty="0">
                <a:latin typeface="Century Gothic" panose="020B0502020202020204" pitchFamily="34" charset="0"/>
              </a:rPr>
              <a:t>Let’s take this example of a neutralisation reaction. We can see that the molar ratio of alkali: acid (alkali to acid) is 2:1. So however many moles of alkali reacts, half of that number of moles of acid will react.</a:t>
            </a:r>
          </a:p>
          <a:p>
            <a:r>
              <a:rPr lang="en-US" sz="1200" dirty="0">
                <a:latin typeface="Century Gothic" panose="020B0502020202020204" pitchFamily="34" charset="0"/>
              </a:rPr>
              <a:t>We are given some information about both the alkali and the acid.</a:t>
            </a:r>
          </a:p>
          <a:p>
            <a:r>
              <a:rPr lang="en-US" sz="1200" dirty="0">
                <a:latin typeface="Century Gothic" panose="020B0502020202020204" pitchFamily="34" charset="0"/>
              </a:rPr>
              <a:t>For the alkali, I can see that 25 cm</a:t>
            </a:r>
            <a:r>
              <a:rPr lang="en-US" sz="1200" baseline="30000" dirty="0">
                <a:latin typeface="Century Gothic" panose="020B0502020202020204" pitchFamily="34" charset="0"/>
              </a:rPr>
              <a:t>3</a:t>
            </a:r>
            <a:r>
              <a:rPr lang="en-US" sz="1200" baseline="0" dirty="0">
                <a:latin typeface="Century Gothic" panose="020B0502020202020204" pitchFamily="34" charset="0"/>
              </a:rPr>
              <a:t> is the volume of alkali that reacted.</a:t>
            </a:r>
          </a:p>
          <a:p>
            <a:r>
              <a:rPr lang="en-US" sz="1200" baseline="0" dirty="0">
                <a:latin typeface="Century Gothic" panose="020B0502020202020204" pitchFamily="34" charset="0"/>
              </a:rPr>
              <a:t>This alkali has a concentration of 0.02 mol/dm</a:t>
            </a:r>
            <a:r>
              <a:rPr lang="en-US" sz="1200" baseline="30000" dirty="0">
                <a:latin typeface="Century Gothic" panose="020B0502020202020204" pitchFamily="34" charset="0"/>
              </a:rPr>
              <a:t>3</a:t>
            </a:r>
            <a:r>
              <a:rPr lang="en-US" sz="1200" baseline="0" dirty="0">
                <a:latin typeface="Century Gothic" panose="020B0502020202020204" pitchFamily="34" charset="0"/>
              </a:rPr>
              <a:t>. </a:t>
            </a:r>
          </a:p>
          <a:p>
            <a:r>
              <a:rPr lang="en-US" sz="1200" baseline="0" dirty="0">
                <a:latin typeface="Century Gothic" panose="020B0502020202020204" pitchFamily="34" charset="0"/>
              </a:rPr>
              <a:t>So, I know both the volume and concentration of the alkali. </a:t>
            </a:r>
            <a:r>
              <a:rPr lang="en-US" sz="1200" i="1" baseline="0" dirty="0">
                <a:latin typeface="Century Gothic" panose="020B0502020202020204" pitchFamily="34" charset="0"/>
              </a:rPr>
              <a:t>What does that allow me to calculate? </a:t>
            </a:r>
            <a:r>
              <a:rPr lang="en-US" sz="1200" b="1" i="1" baseline="0" dirty="0">
                <a:latin typeface="Century Gothic" panose="020B0502020202020204" pitchFamily="34" charset="0"/>
              </a:rPr>
              <a:t>The number of moles.</a:t>
            </a:r>
          </a:p>
          <a:p>
            <a:r>
              <a:rPr lang="en-US" sz="1200" b="0" i="0" baseline="0" dirty="0">
                <a:latin typeface="Century Gothic" panose="020B0502020202020204" pitchFamily="34" charset="0"/>
              </a:rPr>
              <a:t>Number of moles can be calculated by multiplying concentration by volume. If we do this calculation we can see that 0.0005 moles of alkali reacted.</a:t>
            </a:r>
          </a:p>
          <a:p>
            <a:r>
              <a:rPr lang="en-US" sz="1200" b="0" i="0" baseline="0" dirty="0">
                <a:latin typeface="Century Gothic" panose="020B0502020202020204" pitchFamily="34" charset="0"/>
              </a:rPr>
              <a:t>Now let’s go back to the molar ratio.</a:t>
            </a:r>
          </a:p>
          <a:p>
            <a:r>
              <a:rPr lang="en-US" sz="1200" dirty="0">
                <a:latin typeface="Century Gothic" panose="020B0502020202020204" pitchFamily="34" charset="0"/>
              </a:rPr>
              <a:t>As we said before, we can see that the molar ratio of alkali: acid (alkali to acid) is 2:1. </a:t>
            </a:r>
          </a:p>
          <a:p>
            <a:r>
              <a:rPr lang="en-US" sz="1200" b="0" i="0" baseline="0" dirty="0">
                <a:latin typeface="Century Gothic" panose="020B0502020202020204" pitchFamily="34" charset="0"/>
              </a:rPr>
              <a:t>So if we have 0.0005 moles of alkali, we must have half of that number of moles of acid – that’s 0.00025 moles.</a:t>
            </a:r>
          </a:p>
          <a:p>
            <a:r>
              <a:rPr lang="en-US" sz="1200" b="0" i="0" baseline="0" dirty="0">
                <a:latin typeface="Century Gothic" panose="020B0502020202020204" pitchFamily="34" charset="0"/>
              </a:rPr>
              <a:t>Now looking at the acid, we know we have 0.00025 moles of acid. And we know that we have a volume of 15 cm</a:t>
            </a:r>
            <a:r>
              <a:rPr lang="en-US" sz="1200" b="0" i="0" baseline="30000" dirty="0">
                <a:latin typeface="Century Gothic" panose="020B0502020202020204" pitchFamily="34" charset="0"/>
              </a:rPr>
              <a:t>3</a:t>
            </a:r>
            <a:r>
              <a:rPr lang="en-US" sz="1200" b="0" i="0" baseline="0" dirty="0">
                <a:latin typeface="Century Gothic" panose="020B0502020202020204" pitchFamily="34" charset="0"/>
              </a:rPr>
              <a:t>. We need to find out the concentration of the acid. </a:t>
            </a:r>
            <a:r>
              <a:rPr lang="en-US" sz="1200" b="0" i="1" baseline="0" dirty="0">
                <a:latin typeface="Century Gothic" panose="020B0502020202020204" pitchFamily="34" charset="0"/>
              </a:rPr>
              <a:t>What formula can we use? </a:t>
            </a:r>
            <a:r>
              <a:rPr lang="en-US" sz="1200" b="1" i="1" baseline="0" dirty="0">
                <a:latin typeface="Century Gothic" panose="020B0502020202020204" pitchFamily="34" charset="0"/>
              </a:rPr>
              <a:t>Concentration = number of moles divided by volume.</a:t>
            </a:r>
          </a:p>
          <a:p>
            <a:r>
              <a:rPr lang="en-US" sz="1200" b="0" i="0" baseline="0" dirty="0">
                <a:latin typeface="Century Gothic" panose="020B0502020202020204" pitchFamily="34" charset="0"/>
              </a:rPr>
              <a:t>So, let’s plug those numbers into the formula. We can see that the concentration of the acid </a:t>
            </a:r>
            <a:r>
              <a:rPr lang="en-US" sz="1200" b="0" i="0" baseline="0">
                <a:latin typeface="Century Gothic" panose="020B0502020202020204" pitchFamily="34" charset="0"/>
              </a:rPr>
              <a:t>is 0.0167 </a:t>
            </a:r>
            <a:r>
              <a:rPr lang="en-US" sz="1200" b="0" i="0" baseline="0" dirty="0">
                <a:latin typeface="Century Gothic" panose="020B0502020202020204" pitchFamily="34" charset="0"/>
              </a:rPr>
              <a:t>mol/dm</a:t>
            </a:r>
            <a:r>
              <a:rPr lang="en-US" sz="1200" b="0" i="0" baseline="30000" dirty="0">
                <a:latin typeface="Century Gothic" panose="020B0502020202020204" pitchFamily="34" charset="0"/>
              </a:rPr>
              <a:t>3</a:t>
            </a:r>
            <a:r>
              <a:rPr lang="en-US" sz="1200" b="0" i="0" baseline="0" dirty="0">
                <a:latin typeface="Century Gothic" panose="020B0502020202020204" pitchFamily="34" charset="0"/>
              </a:rPr>
              <a:t>.</a:t>
            </a:r>
          </a:p>
          <a:p>
            <a:r>
              <a:rPr lang="en-US" sz="1200" b="0" i="0" baseline="0" dirty="0">
                <a:latin typeface="Century Gothic" panose="020B0502020202020204" pitchFamily="34" charset="0"/>
              </a:rPr>
              <a:t>So let’s recap what we did here. </a:t>
            </a:r>
          </a:p>
          <a:p>
            <a:r>
              <a:rPr lang="en-US" sz="1200" b="0" i="0" baseline="0" dirty="0">
                <a:latin typeface="Century Gothic" panose="020B0502020202020204" pitchFamily="34" charset="0"/>
              </a:rPr>
              <a:t>We had an acid and alkali reacting in a neutralisation reaction.</a:t>
            </a:r>
          </a:p>
          <a:p>
            <a:r>
              <a:rPr lang="en-US" sz="1200" b="0" i="0" baseline="0" dirty="0">
                <a:latin typeface="Century Gothic" panose="020B0502020202020204" pitchFamily="34" charset="0"/>
              </a:rPr>
              <a:t>We knew the volume and the concentration of one of these, which allowed us to calculate the number of moles of that reactant.</a:t>
            </a:r>
          </a:p>
          <a:p>
            <a:r>
              <a:rPr lang="en-US" sz="1200" b="0" i="0" baseline="0" dirty="0">
                <a:latin typeface="Century Gothic" panose="020B0502020202020204" pitchFamily="34" charset="0"/>
              </a:rPr>
              <a:t>Knowing the number of moles of one reactant let’s us calculate the number of moles of the other reactant, because we know the molar ratio.</a:t>
            </a:r>
          </a:p>
          <a:p>
            <a:r>
              <a:rPr lang="en-US" sz="1200" b="0" i="0" baseline="0" dirty="0">
                <a:latin typeface="Century Gothic" panose="020B0502020202020204" pitchFamily="34" charset="0"/>
              </a:rPr>
              <a:t>That then gives us enough information to calculate the concentration of the second reactant, because we now know the number of moles and the volume.</a:t>
            </a:r>
          </a:p>
          <a:p>
            <a:endParaRPr lang="en-US" sz="1200" b="0" i="0" dirty="0">
              <a:latin typeface="Century Gothic" panose="020B0502020202020204" pitchFamily="34"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dirty="0">
              <a:latin typeface="Century Gothic" panose="020B0502020202020204" pitchFamily="34" charset="0"/>
            </a:endParaRP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067313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2200" b="1" dirty="0"/>
              <a:t>Purpose: </a:t>
            </a:r>
            <a:r>
              <a:rPr lang="en-GB" sz="2200"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sz="2200"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2200"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2200"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2200" b="0" dirty="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04965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ea typeface="Century Gothic"/>
                <a:cs typeface="Century Gothic"/>
                <a:sym typeface="Century Gothic"/>
              </a:rPr>
              <a:t>Big idea: Reactions rearrange matter</a:t>
            </a:r>
          </a:p>
          <a:p>
            <a:pPr marL="0" marR="0" lvl="0" indent="0" algn="l" rtl="0">
              <a:lnSpc>
                <a:spcPct val="100000"/>
              </a:lnSpc>
              <a:spcBef>
                <a:spcPts val="0"/>
              </a:spcBef>
              <a:spcAft>
                <a:spcPts val="0"/>
              </a:spcAft>
              <a:buClr>
                <a:srgbClr val="000000"/>
              </a:buClr>
              <a:buSzPts val="2400"/>
              <a:buFont typeface="Arial"/>
              <a:buNone/>
            </a:pPr>
            <a:endParaRPr lang="en-GB" sz="1200" b="1" i="0" u="none" strike="noStrike" cap="none" dirty="0">
              <a:solidFill>
                <a:srgbClr val="1F3864"/>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1F3864"/>
                </a:solidFill>
                <a:latin typeface="Century Gothic"/>
                <a:ea typeface="Century Gothic"/>
                <a:cs typeface="Century Gothic"/>
                <a:sym typeface="Century Gothic"/>
              </a:rPr>
              <a:t>Foundation: </a:t>
            </a:r>
            <a:r>
              <a:rPr lang="en-GB" sz="1200" b="0" i="0" u="none" strike="noStrike" cap="none" dirty="0">
                <a:solidFill>
                  <a:srgbClr val="1F3864"/>
                </a:solidFill>
                <a:latin typeface="Century Gothic"/>
                <a:ea typeface="Century Gothic"/>
                <a:cs typeface="Century Gothic"/>
                <a:sym typeface="Century Gothic"/>
              </a:rPr>
              <a:t>What type of solution would have a pH of 10?</a:t>
            </a: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7030A0"/>
                </a:solidFill>
                <a:latin typeface="Century Gothic"/>
                <a:ea typeface="Century Gothic"/>
                <a:cs typeface="Century Gothic"/>
                <a:sym typeface="Century Gothic"/>
              </a:rPr>
              <a:t>Stretch: </a:t>
            </a:r>
            <a:r>
              <a:rPr lang="en-GB" sz="1200" b="0" i="0" u="none" strike="noStrike" cap="none" dirty="0">
                <a:solidFill>
                  <a:srgbClr val="7030A0"/>
                </a:solidFill>
                <a:latin typeface="Century Gothic"/>
                <a:ea typeface="Century Gothic"/>
                <a:cs typeface="Century Gothic"/>
                <a:sym typeface="Century Gothic"/>
              </a:rPr>
              <a:t>What type of ions would be present in a solution with a pH of 10?</a:t>
            </a:r>
            <a:endParaRPr lang="en-GB" sz="1200" b="0" i="0" u="none" strike="noStrike" cap="none" dirty="0">
              <a:solidFill>
                <a:srgbClr val="1F3864"/>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dirty="0"/>
          </a:p>
          <a:p>
            <a:pPr marL="0" lvl="0" indent="0" algn="l" rtl="0">
              <a:lnSpc>
                <a:spcPct val="100000"/>
              </a:lnSpc>
              <a:spcBef>
                <a:spcPts val="0"/>
              </a:spcBef>
              <a:spcAft>
                <a:spcPts val="0"/>
              </a:spcAft>
              <a:buSzPts val="1400"/>
              <a:buNone/>
            </a:pPr>
            <a:r>
              <a:rPr lang="en-GB" b="1" dirty="0"/>
              <a:t>Answers:</a:t>
            </a:r>
          </a:p>
          <a:p>
            <a:pPr marL="0" lvl="0" indent="0" algn="l" rtl="0">
              <a:lnSpc>
                <a:spcPct val="100000"/>
              </a:lnSpc>
              <a:spcBef>
                <a:spcPts val="0"/>
              </a:spcBef>
              <a:spcAft>
                <a:spcPts val="0"/>
              </a:spcAft>
              <a:buSzPts val="1400"/>
              <a:buNone/>
            </a:pPr>
            <a:r>
              <a:rPr lang="en-GB" dirty="0"/>
              <a:t>Foundation: </a:t>
            </a:r>
            <a:r>
              <a:rPr lang="en-GB" sz="1200" b="0" i="0" u="none" strike="noStrike" cap="none" dirty="0">
                <a:solidFill>
                  <a:srgbClr val="1F3864"/>
                </a:solidFill>
                <a:latin typeface="Century Gothic"/>
                <a:sym typeface="Century Gothic"/>
              </a:rPr>
              <a:t>An alkaline solution (alkali)</a:t>
            </a: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Stretch: OH</a:t>
            </a:r>
            <a:r>
              <a:rPr lang="en-GB" baseline="30000" dirty="0"/>
              <a:t>-</a:t>
            </a:r>
            <a:r>
              <a:rPr lang="en-GB" baseline="0" dirty="0"/>
              <a:t> ions (hydroxide ions)</a:t>
            </a:r>
            <a:endParaRPr lang="en-GB" dirty="0"/>
          </a:p>
          <a:p>
            <a:pPr marL="0" lvl="0" indent="0" algn="l" rtl="0">
              <a:lnSpc>
                <a:spcPct val="100000"/>
              </a:lnSpc>
              <a:spcBef>
                <a:spcPts val="0"/>
              </a:spcBef>
              <a:spcAft>
                <a:spcPts val="0"/>
              </a:spcAft>
              <a:buSzPts val="1400"/>
              <a:buNone/>
            </a:pPr>
            <a:endParaRPr dirty="0"/>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a:t>
            </a:fld>
            <a:endParaRPr/>
          </a:p>
        </p:txBody>
      </p:sp>
    </p:spTree>
    <p:extLst>
      <p:ext uri="{BB962C8B-B14F-4D97-AF65-F5344CB8AC3E}">
        <p14:creationId xmlns:p14="http://schemas.microsoft.com/office/powerpoint/2010/main" val="1480489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2200" b="1" dirty="0"/>
              <a:t>Purpose: </a:t>
            </a:r>
            <a:r>
              <a:rPr lang="en-GB" sz="2200"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sz="2200"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2200"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2200"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2200" b="0" dirty="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059161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2200" b="1" dirty="0"/>
              <a:t>Purpose: </a:t>
            </a:r>
            <a:r>
              <a:rPr lang="en-GB" sz="2200"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sz="2200"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2200"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2200"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2200" b="0" dirty="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002523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activity for this lesson is a review of concentration and number of moles calculations, with lots and lots of practice questions.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764977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48165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28839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Q1. Answer: 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If students answer B or C, it suggests they are not clear on equation that links concentration, number of moles and volume. </a:t>
            </a:r>
            <a:r>
              <a:rPr lang="en-GB" i="1" baseline="0" dirty="0"/>
              <a:t>To fix it, review the equation and the units for each quantity, showing how the units for concentration can be derived from the equation.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Q2. Answer: 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If students answer A, they have not converted from cm3 to dm3. If students answer B, they have divided concentration by volume. </a:t>
            </a:r>
            <a:r>
              <a:rPr lang="en-GB" i="1" baseline="0" dirty="0"/>
              <a:t>To fix it, remind the student of the correct formula to calculate concentration. Model the method to work this calculation out, and then give the student some similar calculations to try.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Q3. Answer: 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baseline="0" dirty="0"/>
              <a:t>If students answer B, they have confused the number of atoms in the formula for each with the meaning of (or lack of) coefficients. If students answer C, they have not realised the relationship between the coefficients and the mole ratio. This will be addressed again in the next lesson. </a:t>
            </a:r>
            <a:r>
              <a:rPr lang="en-GB" i="1" baseline="0" dirty="0"/>
              <a:t>To fix it, give students more practice of calculations where they have to first identify the mole ratio. </a:t>
            </a:r>
            <a:endParaRPr lang="en-GB" i="0" baseline="0"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0689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30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sym typeface="Century Gothic"/>
              </a:rPr>
              <a:t>Do Now answers: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dirty="0">
                <a:solidFill>
                  <a:schemeClr val="accent1"/>
                </a:solidFill>
                <a:latin typeface="Century Gothic"/>
                <a:ea typeface="Century Gothic"/>
                <a:cs typeface="Century Gothic"/>
                <a:sym typeface="Century Gothic"/>
              </a:rPr>
              <a:t>Concentration</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dirty="0">
                <a:solidFill>
                  <a:schemeClr val="accent1"/>
                </a:solidFill>
                <a:latin typeface="Century Gothic"/>
                <a:ea typeface="Century Gothic"/>
                <a:cs typeface="Century Gothic"/>
                <a:sym typeface="Century Gothic"/>
              </a:rPr>
              <a:t>20 mol/dm</a:t>
            </a:r>
            <a:r>
              <a:rPr lang="en-GB" sz="1200" b="0" baseline="30000" dirty="0">
                <a:solidFill>
                  <a:schemeClr val="accent1"/>
                </a:solidFill>
                <a:latin typeface="Century Gothic"/>
                <a:ea typeface="Century Gothic"/>
                <a:cs typeface="Century Gothic"/>
                <a:sym typeface="Century Gothic"/>
              </a:rPr>
              <a:t>3</a:t>
            </a:r>
            <a:endParaRPr lang="en-GB" sz="900" b="0" i="0" u="none" strike="noStrike" cap="none" baseline="30000" dirty="0">
              <a:solidFill>
                <a:schemeClr val="accent1"/>
              </a:solidFill>
              <a:latin typeface="Arial"/>
              <a:ea typeface="Arial"/>
              <a:cs typeface="Arial"/>
              <a:sym typeface="Arial"/>
            </a:endParaRP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dirty="0">
                <a:solidFill>
                  <a:schemeClr val="accent1"/>
                </a:solidFill>
                <a:latin typeface="Century Gothic" panose="020B0502020202020204" pitchFamily="34" charset="0"/>
                <a:ea typeface="Arial"/>
                <a:cs typeface="Arial"/>
                <a:sym typeface="Arial"/>
              </a:rPr>
              <a:t>Salt + water</a:t>
            </a:r>
            <a:endParaRPr lang="ar-AE" sz="1200" b="0" baseline="30000" dirty="0">
              <a:solidFill>
                <a:schemeClr val="accent1"/>
              </a:solidFill>
              <a:latin typeface="Century Gothic" panose="020B0502020202020204" pitchFamily="34" charset="0"/>
              <a:ea typeface="Arial"/>
              <a:cs typeface="Arial"/>
              <a:sym typeface="Arial"/>
            </a:endParaRP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dirty="0">
                <a:solidFill>
                  <a:schemeClr val="accent1"/>
                </a:solidFill>
                <a:latin typeface="Century Gothic"/>
                <a:ea typeface="Arial"/>
                <a:cs typeface="Arial"/>
                <a:sym typeface="Century Gothic"/>
              </a:rPr>
              <a:t>A neutralisation reaction</a:t>
            </a:r>
            <a:endParaRPr lang="en-GB" sz="900" b="0" i="0" u="none" strike="noStrike" cap="none" baseline="30000" dirty="0">
              <a:solidFill>
                <a:schemeClr val="accent1"/>
              </a:solidFill>
              <a:latin typeface="Arial"/>
              <a:ea typeface="Arial"/>
              <a:cs typeface="Arial"/>
              <a:sym typeface="Arial"/>
            </a:endParaRP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dirty="0">
                <a:solidFill>
                  <a:schemeClr val="accent1"/>
                </a:solidFill>
                <a:latin typeface="Century Gothic"/>
                <a:ea typeface="Arial"/>
                <a:cs typeface="Arial"/>
                <a:sym typeface="Century Gothic"/>
              </a:rPr>
              <a:t>Red/Orange</a:t>
            </a:r>
            <a:endParaRPr lang="en-GB" sz="1200" b="0" i="0" u="none" strike="noStrike" cap="none" dirty="0">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b="1" i="0" u="none" strike="noStrike" cap="none" dirty="0">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sym typeface="Century Gothic"/>
              </a:rPr>
              <a:t>Drill answers: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An alkaline solution</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OH</a:t>
            </a:r>
            <a:r>
              <a:rPr lang="en-GB" sz="1200" b="0" i="0" u="none" strike="noStrike" cap="none" baseline="30000" dirty="0">
                <a:solidFill>
                  <a:srgbClr val="1F3864"/>
                </a:solidFill>
                <a:latin typeface="Century Gothic"/>
                <a:sym typeface="Century Gothic"/>
              </a:rPr>
              <a:t>-</a:t>
            </a:r>
            <a:r>
              <a:rPr lang="en-GB" sz="1200" b="0" i="0" u="none" strike="noStrike" cap="none" baseline="0" dirty="0">
                <a:solidFill>
                  <a:srgbClr val="1F3864"/>
                </a:solidFill>
                <a:latin typeface="Century Gothic"/>
                <a:sym typeface="Century Gothic"/>
              </a:rPr>
              <a:t> ions (hydroxide ions)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These ions would travel towards the positive electrode (anode) because they are negatively charged.</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endParaRPr lang="en-GB" sz="1200" b="0" i="0" u="none" strike="noStrike" cap="none" baseline="0" dirty="0">
              <a:solidFill>
                <a:srgbClr val="1F3864"/>
              </a:solidFill>
              <a:latin typeface="Century Gothic"/>
              <a:sym typeface="Century Gothic"/>
            </a:endParaRP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endParaRPr lang="en-GB" sz="1200" b="0" i="0" u="none" strike="noStrike" cap="none" baseline="30000" dirty="0">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b="0" i="0" u="none" strike="noStrike" cap="none" baseline="30000" dirty="0">
              <a:solidFill>
                <a:srgbClr val="1F3864"/>
              </a:solidFill>
              <a:latin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a:t>
            </a:fld>
            <a:endParaRPr/>
          </a:p>
        </p:txBody>
      </p:sp>
    </p:spTree>
    <p:extLst>
      <p:ext uri="{BB962C8B-B14F-4D97-AF65-F5344CB8AC3E}">
        <p14:creationId xmlns:p14="http://schemas.microsoft.com/office/powerpoint/2010/main" val="2994351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dirty="0">
                <a:solidFill>
                  <a:schemeClr val="dk1"/>
                </a:solidFill>
                <a:latin typeface="Century Gothic"/>
                <a:ea typeface="Century Gothic"/>
                <a:cs typeface="Century Gothic"/>
                <a:sym typeface="Century Gothic"/>
              </a:rPr>
              <a:t>Answers: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dirty="0">
                <a:solidFill>
                  <a:schemeClr val="dk1"/>
                </a:solidFill>
                <a:latin typeface="Century Gothic"/>
                <a:ea typeface="Century Gothic"/>
                <a:cs typeface="Century Gothic"/>
                <a:sym typeface="Century Gothic"/>
              </a:rPr>
              <a:t>Low blood concentration levels of vitamin D are associated with a greater risk of depression</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dirty="0">
                <a:solidFill>
                  <a:schemeClr val="dk1"/>
                </a:solidFill>
                <a:latin typeface="Century Gothic"/>
                <a:ea typeface="Century Gothic"/>
                <a:cs typeface="Century Gothic"/>
                <a:sym typeface="Century Gothic"/>
              </a:rPr>
              <a:t>In the UK and Ireland, we don’t get a lot of sunlight during the winter months especially. Many people spend lots of time indoors or usually have their skin covered. Therefore we are at a greater risk of vitamin D deficiency.</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dirty="0">
                <a:solidFill>
                  <a:schemeClr val="dk1"/>
                </a:solidFill>
                <a:latin typeface="Century Gothic"/>
                <a:ea typeface="Century Gothic"/>
                <a:cs typeface="Century Gothic"/>
                <a:sym typeface="Century Gothic"/>
              </a:rPr>
              <a:t>In the winter months, people are less likely to get the vitamin D they need from sunlight</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dirty="0">
                <a:solidFill>
                  <a:schemeClr val="dk1"/>
                </a:solidFill>
                <a:latin typeface="Century Gothic"/>
                <a:ea typeface="Century Gothic"/>
                <a:cs typeface="Century Gothic"/>
                <a:sym typeface="Century Gothic"/>
              </a:rPr>
              <a:t>Scientists found out that patients who have mild of moderate depression often felt better one they increased their blood vitamin D concentration.</a:t>
            </a: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a:t>
            </a:fld>
            <a:endParaRPr/>
          </a:p>
        </p:txBody>
      </p:sp>
    </p:spTree>
    <p:extLst>
      <p:ext uri="{BB962C8B-B14F-4D97-AF65-F5344CB8AC3E}">
        <p14:creationId xmlns:p14="http://schemas.microsoft.com/office/powerpoint/2010/main" val="2113291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t>Big idea: Reactions rearrange matter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this lesson, which is chemistry only, students will build on their knowledge of concentration calculations, to be able to deduce unknown quantities from known quantities in a neutralisation reaction. This will prepare students to tackle titration calculations later in this unit.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a:r>
              <a:rPr lang="en-GB" sz="1200" b="1" kern="1200" dirty="0">
                <a:solidFill>
                  <a:schemeClr val="tx1"/>
                </a:solidFill>
                <a:effectLst/>
                <a:latin typeface="+mn-lt"/>
                <a:ea typeface="+mn-ea"/>
                <a:cs typeface="+mn-cs"/>
              </a:rPr>
              <a:t>Suggested Hook:</a:t>
            </a:r>
          </a:p>
          <a:p>
            <a:pPr marL="0"/>
            <a:r>
              <a:rPr lang="en-GB" b="0" i="0" dirty="0">
                <a:solidFill>
                  <a:srgbClr val="333333"/>
                </a:solidFill>
                <a:effectLst/>
                <a:latin typeface="open-sans"/>
              </a:rPr>
              <a:t>Sketch a particle diagram for a concentrated solution and a dilute solution. How will these be different?</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Guidance:</a:t>
            </a:r>
          </a:p>
          <a:p>
            <a:r>
              <a:rPr lang="en-US" b="0" dirty="0"/>
              <a:t>See unit overview document and planning guidance to see how these objectives are typically assessed at GCSE, including examples of what students should be able to do following this lesson.</a:t>
            </a:r>
          </a:p>
          <a:p>
            <a:r>
              <a:rPr lang="en-US" b="1" dirty="0"/>
              <a:t>Planning for different needs:</a:t>
            </a:r>
          </a:p>
          <a:p>
            <a:r>
              <a:rPr lang="en-US" b="0" dirty="0"/>
              <a:t>The learning objectives given on this slide are suggested based on the most common requirements for exams, however they can be adapted based on the needs of different classes.</a:t>
            </a:r>
          </a:p>
          <a:p>
            <a:r>
              <a:rPr lang="en-US" b="0" dirty="0"/>
              <a:t>For best practice, the unit preparation booklet should be used to determine the appropriate focus of lessons within the unit. </a:t>
            </a:r>
          </a:p>
          <a:p>
            <a:r>
              <a:rPr lang="en-US" b="0" dirty="0"/>
              <a:t>While it is not possible to explicitly split content into levelled grades, we recommend that lesson objectives can be classified as critical, core or stretch. </a:t>
            </a:r>
          </a:p>
          <a:p>
            <a:r>
              <a:rPr lang="en-US" b="0" i="1" dirty="0"/>
              <a:t>Critical</a:t>
            </a:r>
            <a:r>
              <a:rPr lang="en-US" b="0" dirty="0"/>
              <a:t>: the content or skill is essential for all students to be able to progress.</a:t>
            </a:r>
          </a:p>
          <a:p>
            <a:r>
              <a:rPr lang="en-US" b="0" i="1" dirty="0"/>
              <a:t>Core</a:t>
            </a:r>
            <a:r>
              <a:rPr lang="en-US" b="0" dirty="0"/>
              <a:t>: the content or skill is important for students to progress, but other opportunities may be available to revisit it.</a:t>
            </a:r>
          </a:p>
          <a:p>
            <a:r>
              <a:rPr lang="en-US" b="0" i="1" dirty="0"/>
              <a:t>Stretch</a:t>
            </a:r>
            <a:r>
              <a:rPr lang="en-US" b="0" dirty="0"/>
              <a:t>: the content or skill may not be essential for all students but is important for students aiming for the highest grades.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1" dirty="0"/>
              <a:t>Key skill: </a:t>
            </a:r>
            <a:r>
              <a:rPr lang="en-US" b="0" dirty="0"/>
              <a:t>this is a crucial skill being developed in this unit as part of the skill mapping</a:t>
            </a:r>
          </a:p>
          <a:p>
            <a:endParaRPr lang="en-US" dirty="0"/>
          </a:p>
          <a:p>
            <a:r>
              <a:rPr lang="en-GB" sz="1800" b="1" dirty="0">
                <a:effectLst/>
                <a:highlight>
                  <a:srgbClr val="00FF00"/>
                </a:highlight>
                <a:latin typeface="Century Gothic" panose="020B0502020202020204" pitchFamily="34" charset="0"/>
                <a:ea typeface="Calibri" panose="020F0502020204030204" pitchFamily="34" charset="0"/>
                <a:cs typeface="Arial" panose="020B0604020202020204" pitchFamily="34" charset="0"/>
              </a:rPr>
              <a:t>C4.3.6 Lesson Objectives:</a:t>
            </a:r>
          </a:p>
          <a:p>
            <a:r>
              <a:rPr lang="en-US" sz="1800" dirty="0">
                <a:latin typeface="Century Gothic" panose="020B0502020202020204" pitchFamily="34" charset="0"/>
              </a:rPr>
              <a:t>Core: Deduce the molar ratio of acid: alkali in a neutralisation reaction </a:t>
            </a:r>
          </a:p>
          <a:p>
            <a:r>
              <a:rPr lang="en-US" sz="1800" dirty="0">
                <a:latin typeface="Century Gothic" panose="020B0502020202020204" pitchFamily="34" charset="0"/>
              </a:rPr>
              <a:t>Stretch: Use molar ratio to calculate the number of moles of acid that react with a known number of moles of alkali</a:t>
            </a:r>
          </a:p>
          <a:p>
            <a:r>
              <a:rPr lang="en-US" sz="1800">
                <a:latin typeface="Century Gothic" panose="020B0502020202020204" pitchFamily="34" charset="0"/>
              </a:rPr>
              <a:t>Stretch: Calculate </a:t>
            </a:r>
            <a:r>
              <a:rPr lang="en-US" sz="1800" dirty="0">
                <a:latin typeface="Century Gothic" panose="020B0502020202020204" pitchFamily="34" charset="0"/>
              </a:rPr>
              <a:t>the concentration of one reactant in a neutralisation reaction, when the concentration and volume of the other reactant is known.</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3324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GB" b="1" dirty="0"/>
              <a:t>Purpose: </a:t>
            </a:r>
            <a:r>
              <a:rPr lang="en-GB" dirty="0"/>
              <a:t>to spend time on any gaps identified in previous learning from exit ticket.</a:t>
            </a:r>
          </a:p>
          <a:p>
            <a:pPr marL="0" marR="0" lvl="0" indent="0" algn="l" rtl="0">
              <a:lnSpc>
                <a:spcPct val="100000"/>
              </a:lnSpc>
              <a:spcBef>
                <a:spcPts val="0"/>
              </a:spcBef>
              <a:spcAft>
                <a:spcPts val="0"/>
              </a:spcAft>
              <a:buClr>
                <a:schemeClr val="dk1"/>
              </a:buClr>
              <a:buSzPts val="1200"/>
              <a:buFont typeface="Calibri"/>
              <a:buNone/>
            </a:pPr>
            <a:endParaRPr lang="en-GB" dirty="0"/>
          </a:p>
          <a:p>
            <a:pPr marL="0" marR="0" lvl="0" indent="0" algn="l" rtl="0">
              <a:lnSpc>
                <a:spcPct val="100000"/>
              </a:lnSpc>
              <a:spcBef>
                <a:spcPts val="0"/>
              </a:spcBef>
              <a:spcAft>
                <a:spcPts val="0"/>
              </a:spcAft>
              <a:buClr>
                <a:schemeClr val="dk1"/>
              </a:buClr>
              <a:buSzPts val="1200"/>
              <a:buFont typeface="Calibri"/>
              <a:buNone/>
            </a:pPr>
            <a:r>
              <a:rPr lang="en-GB" b="1" dirty="0"/>
              <a:t>Fix-it guidance from previous exit ticket:</a:t>
            </a:r>
            <a:endParaRPr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Q1. Answer: 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If students answer A, it suggests they are not clear on the different units for concentration. If students answer B, they have used the correct calculation but have not converted to dm3. </a:t>
            </a:r>
            <a:r>
              <a:rPr lang="en-GB" i="1" baseline="0" dirty="0"/>
              <a:t>To fix it, give students more practice of identifying values given from written questions.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Q2. Answer: B</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If students answer A, they have divided volume by concentration. If students answer C, they have divided concentration by volume. </a:t>
            </a:r>
            <a:r>
              <a:rPr lang="en-GB" i="1" baseline="0" dirty="0"/>
              <a:t>To fix it, remind the student of the correct formula to calculate concentration. Model the method to work this calculation out, and then give the student some similar calculations to try.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Q3. Answer: 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baseline="0" dirty="0"/>
              <a:t>If students answer B, they have divided Mr by mass. If students answer C, they have multiplied mass by Mr. </a:t>
            </a:r>
            <a:r>
              <a:rPr lang="en-GB" i="1" baseline="0" dirty="0"/>
              <a:t>To fix it, give students more calculation practice, using mixed questions where students are solving between different unknowns for the different concentration equations and the mass/Mr equation. </a:t>
            </a:r>
            <a:endParaRPr lang="en-GB" i="0" baseline="0" dirty="0"/>
          </a:p>
          <a:p>
            <a:pPr marL="0" lvl="0" indent="0" algn="l" rtl="0">
              <a:lnSpc>
                <a:spcPct val="100000"/>
              </a:lnSpc>
              <a:spcBef>
                <a:spcPts val="0"/>
              </a:spcBef>
              <a:spcAft>
                <a:spcPts val="0"/>
              </a:spcAft>
              <a:buSzPts val="1400"/>
              <a:buNone/>
            </a:pPr>
            <a:endParaRPr dirty="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7</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dirty="0">
                <a:latin typeface="Century Gothic" panose="020B0502020202020204" pitchFamily="34" charset="0"/>
              </a:rPr>
              <a:t>Exposition type: Explanation</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dirty="0">
              <a:latin typeface="Century Gothic" panose="020B0502020202020204" pitchFamily="34"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dirty="0">
                <a:latin typeface="Century Gothic" panose="020B0502020202020204" pitchFamily="34" charset="0"/>
              </a:rPr>
              <a:t>Suggested exposition:</a:t>
            </a:r>
          </a:p>
          <a:p>
            <a:r>
              <a:rPr lang="en-US" sz="1200" b="0" dirty="0">
                <a:latin typeface="Century Gothic" panose="020B0502020202020204" pitchFamily="34" charset="0"/>
              </a:rPr>
              <a:t>Neutralisation is a type of chemical reaction, which we can write word equations for. Neutralisation reaction occurs when an acid reacts with an alkali to produce salt and water. When acid and alkali are added in equal proportion of hydrogen and hydroxide this reaction produces a neutral solution with a pH 7. Neutralisation reaction can be represented in a general equation where the reactants are acid and alkali and the products are salt and water (</a:t>
            </a:r>
            <a:r>
              <a:rPr lang="en-US" b="0" dirty="0"/>
              <a:t>Acid + Alkali -&gt; salt + water</a:t>
            </a:r>
            <a:r>
              <a:rPr lang="en-US" sz="1200" b="0" dirty="0">
                <a:latin typeface="Century Gothic" panose="020B0502020202020204" pitchFamily="34" charset="0"/>
              </a:rPr>
              <a:t>). A general equation is one which shows the rules when certain types of substance react as they behave in similar ways. </a:t>
            </a:r>
          </a:p>
          <a:p>
            <a:endParaRPr lang="en-US" sz="1200" b="0" dirty="0">
              <a:latin typeface="Century Gothic" panose="020B0502020202020204" pitchFamily="34" charset="0"/>
            </a:endParaRPr>
          </a:p>
          <a:p>
            <a:r>
              <a:rPr lang="en-US" sz="1200" b="0" dirty="0">
                <a:latin typeface="Century Gothic" panose="020B0502020202020204" pitchFamily="34" charset="0"/>
              </a:rPr>
              <a:t>Although neutralisation forms a neutral solution, not all salts produced from a neutralisation reaction are neutral (pH7). </a:t>
            </a:r>
          </a:p>
          <a:p>
            <a:r>
              <a:rPr lang="en-US" sz="1200" b="0" dirty="0">
                <a:latin typeface="Century Gothic" panose="020B0502020202020204" pitchFamily="34" charset="0"/>
              </a:rPr>
              <a:t>Salt is a metal </a:t>
            </a:r>
            <a:r>
              <a:rPr lang="en-US" sz="1200" b="0" u="sng" dirty="0">
                <a:latin typeface="Century Gothic" panose="020B0502020202020204" pitchFamily="34" charset="0"/>
              </a:rPr>
              <a:t>compound</a:t>
            </a:r>
            <a:r>
              <a:rPr lang="en-US" b="0" u="sng" dirty="0"/>
              <a:t> </a:t>
            </a:r>
            <a:r>
              <a:rPr lang="en-US" b="0" dirty="0"/>
              <a:t>made from acid. A salt is formed when the hydrogen in an acid is replaced by a metal. For example, potassium chloride is a type of salt, potassium is a metal and the chloride comes from hydrochloric acid. (This idea will be discussed further in upcoming slides).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dirty="0">
                <a:latin typeface="Century Gothic" panose="020B0502020202020204" pitchFamily="34" charset="0"/>
              </a:rPr>
              <a:t>The salt that you will have eaten on chips and used when cooking has the chemical name sodium chloride but it is just one salt, it is not the only salt!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1" dirty="0">
                <a:latin typeface="Century Gothic" panose="020B0502020202020204" pitchFamily="34" charset="0"/>
              </a:rPr>
              <a:t>What reactants could have formed sodium chloride?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1" dirty="0">
                <a:latin typeface="Century Gothic" panose="020B0502020202020204" pitchFamily="34" charset="0"/>
              </a:rPr>
              <a:t>A compound of sodium and hydrochloric acid.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dirty="0">
              <a:latin typeface="Century Gothic" panose="020B0502020202020204" pitchFamily="34"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dirty="0">
                <a:latin typeface="Century Gothic" panose="020B0502020202020204" pitchFamily="34" charset="0"/>
              </a:rPr>
              <a:t>Note: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dirty="0">
                <a:latin typeface="Century Gothic" panose="020B0502020202020204" pitchFamily="34" charset="0"/>
              </a:rPr>
              <a:t>It is important to note here that not all salt have a pH of 7. </a:t>
            </a:r>
            <a:endParaRPr lang="en-US" sz="1200" b="1" dirty="0">
              <a:latin typeface="Century Gothic" panose="020B0502020202020204" pitchFamily="34"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latin typeface="Century Gothic" panose="020B0502020202020204" pitchFamily="34" charset="0"/>
              </a:rPr>
              <a:t>It’s a good idea to introduce students to the names of various other salts here. They should be able to see that part of these chemical names is a metal. Explain that all acids contain at least one Hydrogen atom (H), and all alkalis contain at least one OH (hydroxide), which join together to form the water. There’s no need at this stage to use the word ‘ion’, just the names of the elements involved.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latin typeface="Century Gothic" panose="020B0502020202020204" pitchFamily="34" charset="0"/>
              </a:rPr>
              <a:t>I would be good to explain the meaning of compound again here to ensure that students understand why salts are considered a compound.</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latin typeface="Century Gothic" panose="020B0502020202020204" pitchFamily="34" charset="0"/>
              </a:rPr>
              <a:t>A good </a:t>
            </a:r>
            <a:r>
              <a:rPr lang="en-GB" b="0" dirty="0"/>
              <a:t>mnemonic for this reaction is AASW (Ants Always Swim in Water).</a:t>
            </a:r>
            <a:endParaRPr lang="en-GB" b="1"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dirty="0">
                <a:latin typeface="Century Gothic" panose="020B0502020202020204" pitchFamily="34" charset="0"/>
              </a:rPr>
              <a:t> </a:t>
            </a:r>
          </a:p>
          <a:p>
            <a:endParaRPr lang="en-US" dirty="0"/>
          </a:p>
          <a:p>
            <a:endParaRPr lang="en-US" dirty="0"/>
          </a:p>
          <a:p>
            <a:r>
              <a:rPr lang="en-US" b="1" dirty="0"/>
              <a:t>Common misconception: </a:t>
            </a:r>
            <a:r>
              <a:rPr lang="en-US" b="0" dirty="0"/>
              <a:t>Neutralisation can be any physical mixing of an acid and an alkali, regardless of pH, and an assumption that all salt solutions have a pH of 7. </a:t>
            </a: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21817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Exposition type: Demonstration.</a:t>
            </a:r>
          </a:p>
          <a:p>
            <a:endParaRPr lang="en-US" b="0" dirty="0"/>
          </a:p>
          <a:p>
            <a:r>
              <a:rPr lang="en-US" b="0" dirty="0"/>
              <a:t>For this demonstration you will need:</a:t>
            </a:r>
          </a:p>
          <a:p>
            <a:r>
              <a:rPr lang="en-US" b="0" dirty="0"/>
              <a:t>A conical flask containing a dilute alkali solution</a:t>
            </a:r>
          </a:p>
          <a:p>
            <a:r>
              <a:rPr lang="en-US" b="0" dirty="0"/>
              <a:t>A beaker containing a dilute acid solution</a:t>
            </a:r>
          </a:p>
          <a:p>
            <a:r>
              <a:rPr lang="en-US" b="0" dirty="0"/>
              <a:t>Universal indicator solution</a:t>
            </a:r>
          </a:p>
          <a:p>
            <a:endParaRPr lang="en-US" b="0" dirty="0"/>
          </a:p>
          <a:p>
            <a:r>
              <a:rPr lang="en-US" b="1" dirty="0"/>
              <a:t>Model expert exposition:</a:t>
            </a:r>
          </a:p>
          <a:p>
            <a:r>
              <a:rPr lang="en-US" sz="1200" dirty="0">
                <a:latin typeface="Century Gothic" panose="020B0502020202020204" pitchFamily="34" charset="0"/>
              </a:rPr>
              <a:t>We’re going to learn about using a reaction equation, and some </a:t>
            </a:r>
            <a:r>
              <a:rPr lang="en-US" sz="1200" u="sng" dirty="0">
                <a:latin typeface="Century Gothic" panose="020B0502020202020204" pitchFamily="34" charset="0"/>
              </a:rPr>
              <a:t>known quantities</a:t>
            </a:r>
            <a:r>
              <a:rPr lang="en-US" sz="1200" dirty="0">
                <a:latin typeface="Century Gothic" panose="020B0502020202020204" pitchFamily="34" charset="0"/>
              </a:rPr>
              <a:t>, to calculate an </a:t>
            </a:r>
            <a:r>
              <a:rPr lang="en-US" sz="1200" u="sng" dirty="0">
                <a:latin typeface="Century Gothic" panose="020B0502020202020204" pitchFamily="34" charset="0"/>
              </a:rPr>
              <a:t>unknown quantity</a:t>
            </a:r>
            <a:r>
              <a:rPr lang="en-US" sz="1200" dirty="0">
                <a:latin typeface="Century Gothic" panose="020B0502020202020204" pitchFamily="34" charset="0"/>
              </a:rPr>
              <a:t>.</a:t>
            </a:r>
          </a:p>
          <a:p>
            <a:r>
              <a:rPr lang="en-US" sz="1200" dirty="0">
                <a:latin typeface="Century Gothic" panose="020B0502020202020204" pitchFamily="34" charset="0"/>
              </a:rPr>
              <a:t>To do this I’m going to take the example of this neutralisation reaction: potassium hydroxide (an alkali), reacts with hydrochloric acid (an acid) to make a salt (potassium chloride) and water. </a:t>
            </a:r>
          </a:p>
          <a:p>
            <a:r>
              <a:rPr lang="en-US" sz="1200" b="1" dirty="0">
                <a:latin typeface="Century Gothic" panose="020B0502020202020204" pitchFamily="34" charset="0"/>
              </a:rPr>
              <a:t>Before we get into the calculation, demonstrate for students that this is a neutralisation reaction.</a:t>
            </a:r>
          </a:p>
          <a:p>
            <a:r>
              <a:rPr lang="en-US" sz="1200" b="1" dirty="0">
                <a:latin typeface="Century Gothic" panose="020B0502020202020204" pitchFamily="34" charset="0"/>
              </a:rPr>
              <a:t>Add a few drops of universal indicator to each reactant. Note that the potassium hydroxide is an alkali. Write ‘alkali’ under this reactant on the board and the colour of the universal indicator in brackets next to this. Note that the hydrochloric acid is an acid. Write ‘acid’ under this reactant on the board and the colour of the universal indicator in brackets next to this.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dirty="0">
                <a:latin typeface="Century Gothic" panose="020B0502020202020204" pitchFamily="34" charset="0"/>
              </a:rPr>
              <a:t>Now, slowly add the acid to the alkali, swirling the flask as you go, until the mixture just turns neutral (green). Here you are basically doing a very simple titration to introduce this calculation for students. Note that the products are neutral. Write ‘neutral’ under the products on the board and the colour of the universal indicator in brackets next to this.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dirty="0">
                <a:latin typeface="Century Gothic" panose="020B0502020202020204" pitchFamily="34" charset="0"/>
              </a:rPr>
              <a:t>Looking at the equation for this reaction there is no coefficient written next to either the acid or alkali. This is the same as writing a ‘1’ next to each. </a:t>
            </a:r>
            <a:r>
              <a:rPr lang="en-US" sz="1200" b="1" dirty="0">
                <a:latin typeface="Century Gothic" panose="020B0502020202020204" pitchFamily="34" charset="0"/>
              </a:rPr>
              <a:t>You can write a 1 on the board next to these reactants to illustrate this point.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dirty="0">
                <a:latin typeface="Century Gothic" panose="020B0502020202020204" pitchFamily="34" charset="0"/>
              </a:rPr>
              <a:t>What this tells us is 1 mole of the alkali (potassium hydroxide) reacts with 1 mole of the acid. And that makes 1 mole of potassium chloride and 1 mole of water.</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dirty="0">
                <a:latin typeface="Century Gothic" panose="020B0502020202020204" pitchFamily="34" charset="0"/>
              </a:rPr>
              <a:t>Why is this useful?</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dirty="0">
                <a:latin typeface="Century Gothic" panose="020B0502020202020204" pitchFamily="34" charset="0"/>
              </a:rPr>
              <a:t>Because if you don’t know how many moles of acid reacted, but you do know how many moles of alkali reacted, then you can figure it out!</a:t>
            </a:r>
          </a:p>
          <a:p>
            <a:r>
              <a:rPr lang="en-US" sz="1200" b="0" dirty="0">
                <a:latin typeface="Century Gothic" panose="020B0502020202020204" pitchFamily="34" charset="0"/>
              </a:rPr>
              <a:t>We can say that the molar ratio of acid to alkali is 1:1 (“1 to 1”).</a:t>
            </a:r>
          </a:p>
          <a:p>
            <a:r>
              <a:rPr lang="en-US" sz="1200" b="0" dirty="0">
                <a:latin typeface="Century Gothic" panose="020B0502020202020204" pitchFamily="34" charset="0"/>
              </a:rPr>
              <a:t>So imagine I knew that 2 moles of alkali reacted and I didn’t know how many moles of acid reacted with it. If I know that 1 mole of acid always reacts with 1 mole of alkali (because the molar ratio is 1:1), then that means that 2 moles of alkali will react with 2 moles of acid. </a:t>
            </a:r>
          </a:p>
          <a:p>
            <a:endParaRPr lang="en-US" sz="1200" b="0" dirty="0">
              <a:latin typeface="Century Gothic" panose="020B0502020202020204" pitchFamily="34" charset="0"/>
            </a:endParaRPr>
          </a:p>
          <a:p>
            <a:endParaRPr lang="en-US"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0"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375881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1_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2216417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406090355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257316440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399397594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363147669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247858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156931179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178491038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428174400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dirty="0"/>
              <a:t>Title</a:t>
            </a:r>
            <a:endParaRPr lang="en-US" dirty="0"/>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974161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327438764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2441013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315982263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2161079"/>
      </p:ext>
    </p:extLst>
  </p:cSld>
  <p:clrMap bg1="lt1" tx1="dk1" bg2="lt2" tx2="dk2" accent1="accent1" accent2="accent2" accent3="accent3" accent4="accent4" accent5="accent5" accent6="accent6" hlink="hlink" folHlink="folHlink"/>
  <p:sldLayoutIdLst>
    <p:sldLayoutId id="2147483776" r:id="rId1"/>
    <p:sldLayoutId id="2147483674" r:id="rId2"/>
    <p:sldLayoutId id="2147483675" r:id="rId3"/>
    <p:sldLayoutId id="2147483664" r:id="rId4"/>
    <p:sldLayoutId id="2147483666" r:id="rId5"/>
    <p:sldLayoutId id="2147483774" r:id="rId6"/>
    <p:sldLayoutId id="2147483667" r:id="rId7"/>
    <p:sldLayoutId id="2147483777" r:id="rId8"/>
    <p:sldLayoutId id="2147483668" r:id="rId9"/>
    <p:sldLayoutId id="2147483669" r:id="rId10"/>
    <p:sldLayoutId id="2147483670" r:id="rId11"/>
    <p:sldLayoutId id="2147483677" r:id="rId12"/>
    <p:sldLayoutId id="2147483698" r:id="rId13"/>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25.png"/><Relationship Id="rId11" Type="http://schemas.openxmlformats.org/officeDocument/2006/relationships/image" Target="../media/image12.png"/><Relationship Id="rId5" Type="http://schemas.openxmlformats.org/officeDocument/2006/relationships/image" Target="../media/image24.png"/><Relationship Id="rId10" Type="http://schemas.openxmlformats.org/officeDocument/2006/relationships/image" Target="../media/image11.png"/><Relationship Id="rId4" Type="http://schemas.openxmlformats.org/officeDocument/2006/relationships/image" Target="../media/image23.png"/><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31.png"/><Relationship Id="rId12"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6.png"/><Relationship Id="rId11" Type="http://schemas.openxmlformats.org/officeDocument/2006/relationships/image" Target="../media/image12.png"/><Relationship Id="rId5" Type="http://schemas.openxmlformats.org/officeDocument/2006/relationships/image" Target="../media/image30.png"/><Relationship Id="rId10" Type="http://schemas.openxmlformats.org/officeDocument/2006/relationships/image" Target="../media/image11.png"/><Relationship Id="rId4" Type="http://schemas.openxmlformats.org/officeDocument/2006/relationships/image" Target="../media/image29.png"/><Relationship Id="rId9"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2.png"/><Relationship Id="rId7" Type="http://schemas.openxmlformats.org/officeDocument/2006/relationships/image" Target="../media/image40.png"/><Relationship Id="rId12"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26.png"/><Relationship Id="rId11" Type="http://schemas.openxmlformats.org/officeDocument/2006/relationships/image" Target="../media/image12.png"/><Relationship Id="rId5" Type="http://schemas.openxmlformats.org/officeDocument/2006/relationships/image" Target="../media/image39.png"/><Relationship Id="rId10" Type="http://schemas.openxmlformats.org/officeDocument/2006/relationships/image" Target="../media/image11.png"/><Relationship Id="rId4" Type="http://schemas.openxmlformats.org/officeDocument/2006/relationships/image" Target="../media/image38.png"/><Relationship Id="rId9"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2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9.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25.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9.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9" Type="http://schemas.openxmlformats.org/officeDocument/2006/relationships/image" Target="../media/image80.png"/></Relationships>
</file>

<file path=ppt/slides/_rels/slide2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9.xml"/><Relationship Id="rId5" Type="http://schemas.openxmlformats.org/officeDocument/2006/relationships/image" Target="../media/image84.png"/><Relationship Id="rId4" Type="http://schemas.openxmlformats.org/officeDocument/2006/relationships/image" Target="../media/image83.png"/></Relationships>
</file>

<file path=ppt/slides/_rels/slide27.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2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hyperlink" Target="mailto:sciencemastery@arkonline.or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tiff"/><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a:latin typeface="Century Gothic" panose="020B0502020202020204" pitchFamily="34" charset="0"/>
              </a:rPr>
              <a:t>Refer to the ‘</a:t>
            </a:r>
            <a:r>
              <a:rPr lang="en-US" sz="1600" b="1">
                <a:latin typeface="Century Gothic" panose="020B0502020202020204" pitchFamily="34" charset="0"/>
              </a:rPr>
              <a:t>notes</a:t>
            </a:r>
            <a:r>
              <a:rPr lang="en-US" sz="160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a:latin typeface="Century Gothic" panose="020B0502020202020204" pitchFamily="34" charset="0"/>
              </a:rPr>
              <a:t>Before the lesson, </a:t>
            </a:r>
            <a:r>
              <a:rPr lang="en-US" sz="1600" b="1">
                <a:latin typeface="Century Gothic" panose="020B0502020202020204" pitchFamily="34" charset="0"/>
              </a:rPr>
              <a:t>adapt the fix-it slide </a:t>
            </a:r>
            <a:r>
              <a:rPr lang="en-US" sz="160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a:latin typeface="Century Gothic" panose="020B0502020202020204" pitchFamily="34" charset="0"/>
              </a:rPr>
              <a:t>Choose from the suggested </a:t>
            </a:r>
            <a:r>
              <a:rPr lang="en-US" sz="1600" b="1">
                <a:latin typeface="Century Gothic" panose="020B0502020202020204" pitchFamily="34" charset="0"/>
              </a:rPr>
              <a:t>activities</a:t>
            </a:r>
            <a:r>
              <a:rPr lang="en-US" sz="160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a:latin typeface="Century Gothic" panose="020B0502020202020204" pitchFamily="34" charset="0"/>
              </a:rPr>
              <a:t>These lessons are designed to occupy approximately 1 hour. To adapt for a </a:t>
            </a:r>
            <a:r>
              <a:rPr lang="en-US" sz="1600" b="1">
                <a:latin typeface="Century Gothic" panose="020B0502020202020204" pitchFamily="34" charset="0"/>
              </a:rPr>
              <a:t>shorter or longer lesson duration</a:t>
            </a:r>
            <a:r>
              <a:rPr lang="en-US" sz="1600">
                <a:latin typeface="Century Gothic" panose="020B0502020202020204" pitchFamily="34" charset="0"/>
              </a:rPr>
              <a:t> we advise you to adapt the </a:t>
            </a:r>
            <a:r>
              <a:rPr lang="en-US" sz="1600" b="1">
                <a:latin typeface="Century Gothic" panose="020B0502020202020204" pitchFamily="34" charset="0"/>
              </a:rPr>
              <a:t>activity</a:t>
            </a:r>
            <a:r>
              <a:rPr lang="en-US" sz="1600">
                <a:latin typeface="Century Gothic" panose="020B0502020202020204" pitchFamily="34" charset="0"/>
              </a:rPr>
              <a:t> section accordingly.</a:t>
            </a:r>
          </a:p>
          <a:p>
            <a:pPr marL="342900" indent="-342900">
              <a:buFont typeface="Arial" panose="020B0604020202020204" pitchFamily="34" charset="0"/>
              <a:buChar char="•"/>
            </a:pPr>
            <a:endParaRPr lang="en-US" sz="1600">
              <a:latin typeface="Century Gothic" panose="020B0502020202020204" pitchFamily="34" charset="0"/>
            </a:endParaRPr>
          </a:p>
          <a:p>
            <a:r>
              <a:rPr lang="en-US" sz="160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a:latin typeface="Century Gothic" panose="020B0502020202020204" pitchFamily="34" charset="0"/>
            </a:endParaRPr>
          </a:p>
          <a:p>
            <a:r>
              <a:rPr lang="en-US" sz="1600">
                <a:latin typeface="Century Gothic" panose="020B0502020202020204" pitchFamily="34" charset="0"/>
              </a:rPr>
              <a:t>Thank you for reading! </a:t>
            </a:r>
          </a:p>
          <a:p>
            <a:endParaRPr lang="en-US" sz="1600" b="1">
              <a:latin typeface="Century Gothic" panose="020B0502020202020204" pitchFamily="34" charset="0"/>
            </a:endParaRPr>
          </a:p>
          <a:p>
            <a:r>
              <a:rPr lang="en-US" sz="1600" b="1">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3"/>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6;p2">
            <a:extLst>
              <a:ext uri="{FF2B5EF4-FFF2-40B4-BE49-F238E27FC236}">
                <a16:creationId xmlns:a16="http://schemas.microsoft.com/office/drawing/2014/main" id="{E1B0064B-C01E-3EAA-E465-5253F2BE2AC8}"/>
              </a:ext>
            </a:extLst>
          </p:cNvPr>
          <p:cNvSpPr txBox="1"/>
          <p:nvPr/>
        </p:nvSpPr>
        <p:spPr>
          <a:xfrm>
            <a:off x="354274" y="720000"/>
            <a:ext cx="10991452" cy="6001603"/>
          </a:xfrm>
          <a:prstGeom prst="rect">
            <a:avLst/>
          </a:prstGeom>
          <a:solidFill>
            <a:schemeClr val="accent3">
              <a:lumMod val="60000"/>
              <a:lumOff val="40000"/>
            </a:schemeClr>
          </a:solid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r>
              <a:rPr lang="en-GB" sz="2400" b="1" i="1" u="none" strike="noStrike" cap="none" dirty="0">
                <a:solidFill>
                  <a:schemeClr val="dk1"/>
                </a:solidFill>
                <a:latin typeface="Century Gothic"/>
                <a:ea typeface="Century Gothic"/>
                <a:cs typeface="Century Gothic"/>
                <a:sym typeface="Century Gothic"/>
              </a:rPr>
              <a:t>Higher Tier only</a:t>
            </a:r>
            <a:endParaRPr sz="2400" b="1" i="1" u="none" strike="noStrike" cap="none"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b="0" i="0" u="none" strike="noStrike" cap="none" dirty="0">
              <a:solidFill>
                <a:schemeClr val="dk1"/>
              </a:solidFill>
              <a:latin typeface="Century Gothic"/>
              <a:ea typeface="Arial"/>
              <a:cs typeface="Arial"/>
              <a:sym typeface="Century Gothic"/>
            </a:endParaRPr>
          </a:p>
        </p:txBody>
      </p:sp>
      <p:sp>
        <p:nvSpPr>
          <p:cNvPr id="2" name="Title 1">
            <a:extLst>
              <a:ext uri="{FF2B5EF4-FFF2-40B4-BE49-F238E27FC236}">
                <a16:creationId xmlns:a16="http://schemas.microsoft.com/office/drawing/2014/main" id="{81FD9CE7-0214-A841-9F8F-F01E69093CE7}"/>
              </a:ext>
            </a:extLst>
          </p:cNvPr>
          <p:cNvSpPr>
            <a:spLocks noGrp="1"/>
          </p:cNvSpPr>
          <p:nvPr>
            <p:ph type="title"/>
          </p:nvPr>
        </p:nvSpPr>
        <p:spPr/>
        <p:txBody>
          <a:bodyPr/>
          <a:lstStyle/>
          <a:p>
            <a:r>
              <a:rPr lang="en-US" dirty="0">
                <a:latin typeface="Century Gothic" panose="020B0502020202020204" pitchFamily="34" charset="0"/>
              </a:rPr>
              <a:t>Linking an equation to the number of moles</a:t>
            </a:r>
          </a:p>
        </p:txBody>
      </p:sp>
      <p:sp>
        <p:nvSpPr>
          <p:cNvPr id="11" name="Rectangle 10">
            <a:extLst>
              <a:ext uri="{FF2B5EF4-FFF2-40B4-BE49-F238E27FC236}">
                <a16:creationId xmlns:a16="http://schemas.microsoft.com/office/drawing/2014/main" id="{A8121192-994C-FF4C-A620-C06DE8CAC82B}"/>
              </a:ext>
            </a:extLst>
          </p:cNvPr>
          <p:cNvSpPr/>
          <p:nvPr/>
        </p:nvSpPr>
        <p:spPr>
          <a:xfrm>
            <a:off x="297243" y="1954933"/>
            <a:ext cx="10862757" cy="461665"/>
          </a:xfrm>
          <a:prstGeom prst="rect">
            <a:avLst/>
          </a:prstGeom>
        </p:spPr>
        <p:txBody>
          <a:bodyPr wrap="square">
            <a:spAutoFit/>
          </a:bodyPr>
          <a:lstStyle/>
          <a:p>
            <a:pPr lvl="1" algn="ctr"/>
            <a:r>
              <a:rPr lang="en-US" sz="2400" b="1" dirty="0">
                <a:solidFill>
                  <a:schemeClr val="accent1"/>
                </a:solidFill>
                <a:latin typeface="Century Gothic" panose="020B0502020202020204" pitchFamily="34" charset="0"/>
              </a:rPr>
              <a:t>2NaOH</a:t>
            </a:r>
            <a:r>
              <a:rPr lang="en-US" sz="2400" dirty="0">
                <a:latin typeface="Century Gothic" panose="020B0502020202020204" pitchFamily="34" charset="0"/>
              </a:rPr>
              <a:t>                +           </a:t>
            </a:r>
            <a:r>
              <a:rPr lang="en-US" sz="2400" b="1" dirty="0">
                <a:solidFill>
                  <a:srgbClr val="FF0000"/>
                </a:solidFill>
                <a:latin typeface="Century Gothic" panose="020B0502020202020204" pitchFamily="34" charset="0"/>
              </a:rPr>
              <a:t>H</a:t>
            </a:r>
            <a:r>
              <a:rPr lang="en-US" sz="2400" b="1" baseline="-25000" dirty="0">
                <a:solidFill>
                  <a:srgbClr val="FF0000"/>
                </a:solidFill>
                <a:latin typeface="Century Gothic" panose="020B0502020202020204" pitchFamily="34" charset="0"/>
              </a:rPr>
              <a:t>2</a:t>
            </a:r>
            <a:r>
              <a:rPr lang="en-US" sz="2400" b="1" dirty="0">
                <a:solidFill>
                  <a:srgbClr val="FF0000"/>
                </a:solidFill>
                <a:latin typeface="Century Gothic" panose="020B0502020202020204" pitchFamily="34" charset="0"/>
              </a:rPr>
              <a:t>SO</a:t>
            </a:r>
            <a:r>
              <a:rPr lang="en-US" sz="2400" b="1" baseline="-25000" dirty="0">
                <a:solidFill>
                  <a:srgbClr val="FF0000"/>
                </a:solidFill>
                <a:latin typeface="Century Gothic" panose="020B0502020202020204" pitchFamily="34" charset="0"/>
              </a:rPr>
              <a:t>4</a:t>
            </a:r>
            <a:r>
              <a:rPr lang="en-US" sz="2400" dirty="0">
                <a:latin typeface="Century Gothic" panose="020B0502020202020204" pitchFamily="34" charset="0"/>
              </a:rPr>
              <a:t>           →            </a:t>
            </a:r>
            <a:r>
              <a:rPr lang="en-US" sz="2400" b="1" dirty="0">
                <a:solidFill>
                  <a:srgbClr val="00B050"/>
                </a:solidFill>
                <a:latin typeface="Century Gothic" panose="020B0502020202020204" pitchFamily="34" charset="0"/>
              </a:rPr>
              <a:t>Na</a:t>
            </a:r>
            <a:r>
              <a:rPr lang="en-US" sz="2400" b="1" baseline="-25000" dirty="0">
                <a:solidFill>
                  <a:srgbClr val="00B050"/>
                </a:solidFill>
                <a:latin typeface="Century Gothic" panose="020B0502020202020204" pitchFamily="34" charset="0"/>
              </a:rPr>
              <a:t>2</a:t>
            </a:r>
            <a:r>
              <a:rPr lang="en-US" sz="2400" b="1" dirty="0">
                <a:solidFill>
                  <a:srgbClr val="00B050"/>
                </a:solidFill>
                <a:latin typeface="Century Gothic" panose="020B0502020202020204" pitchFamily="34" charset="0"/>
              </a:rPr>
              <a:t>SO</a:t>
            </a:r>
            <a:r>
              <a:rPr lang="en-US" sz="2400" b="1" baseline="-25000" dirty="0">
                <a:solidFill>
                  <a:srgbClr val="00B050"/>
                </a:solidFill>
                <a:latin typeface="Century Gothic" panose="020B0502020202020204" pitchFamily="34" charset="0"/>
              </a:rPr>
              <a:t>4</a:t>
            </a:r>
            <a:r>
              <a:rPr lang="en-US" sz="2400" dirty="0">
                <a:latin typeface="Century Gothic" panose="020B0502020202020204" pitchFamily="34" charset="0"/>
              </a:rPr>
              <a:t>       +    </a:t>
            </a:r>
            <a:r>
              <a:rPr lang="en-US" sz="2400" b="1" dirty="0">
                <a:solidFill>
                  <a:srgbClr val="00B050"/>
                </a:solidFill>
                <a:latin typeface="Century Gothic" panose="020B0502020202020204" pitchFamily="34" charset="0"/>
              </a:rPr>
              <a:t>2H</a:t>
            </a:r>
            <a:r>
              <a:rPr lang="en-US" sz="2400" b="1" baseline="-25000" dirty="0">
                <a:solidFill>
                  <a:srgbClr val="00B050"/>
                </a:solidFill>
                <a:latin typeface="Century Gothic" panose="020B0502020202020204" pitchFamily="34" charset="0"/>
              </a:rPr>
              <a:t>2</a:t>
            </a:r>
            <a:r>
              <a:rPr lang="en-US" sz="2400" b="1" dirty="0">
                <a:solidFill>
                  <a:srgbClr val="00B050"/>
                </a:solidFill>
                <a:latin typeface="Century Gothic" panose="020B0502020202020204" pitchFamily="34" charset="0"/>
              </a:rPr>
              <a:t>O</a:t>
            </a:r>
          </a:p>
        </p:txBody>
      </p:sp>
      <p:sp>
        <p:nvSpPr>
          <p:cNvPr id="12" name="Rectangle 11">
            <a:extLst>
              <a:ext uri="{FF2B5EF4-FFF2-40B4-BE49-F238E27FC236}">
                <a16:creationId xmlns:a16="http://schemas.microsoft.com/office/drawing/2014/main" id="{5756D0D4-0423-0440-9F67-76F4866D1978}"/>
              </a:ext>
            </a:extLst>
          </p:cNvPr>
          <p:cNvSpPr/>
          <p:nvPr/>
        </p:nvSpPr>
        <p:spPr>
          <a:xfrm>
            <a:off x="354274" y="1387011"/>
            <a:ext cx="11185359" cy="461665"/>
          </a:xfrm>
          <a:prstGeom prst="rect">
            <a:avLst/>
          </a:prstGeom>
        </p:spPr>
        <p:txBody>
          <a:bodyPr wrap="square">
            <a:spAutoFit/>
          </a:bodyPr>
          <a:lstStyle/>
          <a:p>
            <a:pPr lvl="1"/>
            <a:r>
              <a:rPr lang="en-US" sz="3600" baseline="-25000" dirty="0">
                <a:latin typeface="Century Gothic" panose="020B0502020202020204" pitchFamily="34" charset="0"/>
              </a:rPr>
              <a:t>Sodium hydroxide + sulfuric acid         → sodium sulfate    +    water</a:t>
            </a:r>
          </a:p>
        </p:txBody>
      </p:sp>
      <p:sp>
        <p:nvSpPr>
          <p:cNvPr id="31" name="TextBox 30">
            <a:extLst>
              <a:ext uri="{FF2B5EF4-FFF2-40B4-BE49-F238E27FC236}">
                <a16:creationId xmlns:a16="http://schemas.microsoft.com/office/drawing/2014/main" id="{CCB6EE8B-DAF1-BA5A-9183-4DC4B6887DD7}"/>
              </a:ext>
            </a:extLst>
          </p:cNvPr>
          <p:cNvSpPr txBox="1"/>
          <p:nvPr/>
        </p:nvSpPr>
        <p:spPr>
          <a:xfrm>
            <a:off x="328190" y="4286369"/>
            <a:ext cx="10991452" cy="707886"/>
          </a:xfrm>
          <a:prstGeom prst="rect">
            <a:avLst/>
          </a:prstGeom>
          <a:noFill/>
        </p:spPr>
        <p:txBody>
          <a:bodyPr wrap="square" rtlCol="0">
            <a:spAutoFit/>
          </a:bodyPr>
          <a:lstStyle/>
          <a:p>
            <a:r>
              <a:rPr lang="en-US" sz="2000" dirty="0">
                <a:latin typeface="Century Gothic" panose="020B0502020202020204" pitchFamily="34" charset="0"/>
              </a:rPr>
              <a:t>This equation tells us that </a:t>
            </a:r>
            <a:r>
              <a:rPr lang="en-US" sz="2000" b="1" dirty="0">
                <a:solidFill>
                  <a:schemeClr val="accent1"/>
                </a:solidFill>
                <a:latin typeface="Century Gothic" panose="020B0502020202020204" pitchFamily="34" charset="0"/>
              </a:rPr>
              <a:t>2 moles of sodium hydroxide </a:t>
            </a:r>
            <a:r>
              <a:rPr lang="en-US" sz="2000" dirty="0">
                <a:latin typeface="Century Gothic" panose="020B0502020202020204" pitchFamily="34" charset="0"/>
              </a:rPr>
              <a:t>reacts with </a:t>
            </a:r>
            <a:r>
              <a:rPr lang="en-US" sz="2000" b="1" dirty="0">
                <a:solidFill>
                  <a:srgbClr val="FF0000"/>
                </a:solidFill>
                <a:latin typeface="Century Gothic" panose="020B0502020202020204" pitchFamily="34" charset="0"/>
              </a:rPr>
              <a:t>1 mole of sulfuric acid</a:t>
            </a:r>
            <a:r>
              <a:rPr lang="en-US" sz="2000" dirty="0">
                <a:latin typeface="Century Gothic" panose="020B0502020202020204" pitchFamily="34" charset="0"/>
              </a:rPr>
              <a:t>, to make </a:t>
            </a:r>
            <a:r>
              <a:rPr lang="en-US" sz="2000" b="1" dirty="0">
                <a:solidFill>
                  <a:srgbClr val="00B050"/>
                </a:solidFill>
                <a:latin typeface="Century Gothic" panose="020B0502020202020204" pitchFamily="34" charset="0"/>
              </a:rPr>
              <a:t>1 mole of sodium sulfate </a:t>
            </a:r>
            <a:r>
              <a:rPr lang="en-US" sz="2000" dirty="0">
                <a:latin typeface="Century Gothic" panose="020B0502020202020204" pitchFamily="34" charset="0"/>
              </a:rPr>
              <a:t>and </a:t>
            </a:r>
            <a:r>
              <a:rPr lang="en-US" sz="2000" b="1" dirty="0">
                <a:solidFill>
                  <a:srgbClr val="00B050"/>
                </a:solidFill>
                <a:latin typeface="Century Gothic" panose="020B0502020202020204" pitchFamily="34" charset="0"/>
              </a:rPr>
              <a:t>2 moles of water</a:t>
            </a:r>
            <a:r>
              <a:rPr lang="en-US" sz="2000" dirty="0">
                <a:latin typeface="Century Gothic" panose="020B0502020202020204" pitchFamily="34" charset="0"/>
              </a:rPr>
              <a:t>.</a:t>
            </a:r>
          </a:p>
        </p:txBody>
      </p:sp>
      <p:sp>
        <p:nvSpPr>
          <p:cNvPr id="32" name="TextBox 31">
            <a:extLst>
              <a:ext uri="{FF2B5EF4-FFF2-40B4-BE49-F238E27FC236}">
                <a16:creationId xmlns:a16="http://schemas.microsoft.com/office/drawing/2014/main" id="{8BC107AF-9043-9864-45B3-8FDC4D80A995}"/>
              </a:ext>
            </a:extLst>
          </p:cNvPr>
          <p:cNvSpPr txBox="1"/>
          <p:nvPr/>
        </p:nvSpPr>
        <p:spPr>
          <a:xfrm>
            <a:off x="354274" y="5100512"/>
            <a:ext cx="10991452" cy="1015663"/>
          </a:xfrm>
          <a:prstGeom prst="rect">
            <a:avLst/>
          </a:prstGeom>
          <a:noFill/>
        </p:spPr>
        <p:txBody>
          <a:bodyPr wrap="square" rtlCol="0">
            <a:spAutoFit/>
          </a:bodyPr>
          <a:lstStyle/>
          <a:p>
            <a:r>
              <a:rPr lang="en-US" sz="2000" b="1" dirty="0">
                <a:latin typeface="Century Gothic" panose="020B0502020202020204" pitchFamily="34" charset="0"/>
              </a:rPr>
              <a:t>A student carried out the neutralisation reaction of sodium hydroxide and sulfuric acid. The equation for the reaction is 2NaOH + H</a:t>
            </a:r>
            <a:r>
              <a:rPr lang="en-US" sz="2000" b="1" baseline="-25000" dirty="0">
                <a:latin typeface="Century Gothic" panose="020B0502020202020204" pitchFamily="34" charset="0"/>
              </a:rPr>
              <a:t>2</a:t>
            </a:r>
            <a:r>
              <a:rPr lang="en-US" sz="2000" b="1" dirty="0">
                <a:latin typeface="Century Gothic" panose="020B0502020202020204" pitchFamily="34" charset="0"/>
              </a:rPr>
              <a:t>SO</a:t>
            </a:r>
            <a:r>
              <a:rPr lang="en-US" sz="2000" b="1" baseline="-25000" dirty="0">
                <a:latin typeface="Century Gothic" panose="020B0502020202020204" pitchFamily="34" charset="0"/>
              </a:rPr>
              <a:t>4</a:t>
            </a:r>
            <a:r>
              <a:rPr lang="en-US" sz="2000" b="1" dirty="0">
                <a:latin typeface="Century Gothic" panose="020B0502020202020204" pitchFamily="34" charset="0"/>
              </a:rPr>
              <a:t> → Na</a:t>
            </a:r>
            <a:r>
              <a:rPr lang="en-US" sz="2000" b="1" baseline="-25000" dirty="0">
                <a:latin typeface="Century Gothic" panose="020B0502020202020204" pitchFamily="34" charset="0"/>
              </a:rPr>
              <a:t>2</a:t>
            </a:r>
            <a:r>
              <a:rPr lang="en-US" sz="2000" b="1" dirty="0">
                <a:latin typeface="Century Gothic" panose="020B0502020202020204" pitchFamily="34" charset="0"/>
              </a:rPr>
              <a:t>SO</a:t>
            </a:r>
            <a:r>
              <a:rPr lang="en-US" sz="2000" b="1" baseline="-25000" dirty="0">
                <a:latin typeface="Century Gothic" panose="020B0502020202020204" pitchFamily="34" charset="0"/>
              </a:rPr>
              <a:t>4</a:t>
            </a:r>
            <a:r>
              <a:rPr lang="en-US" sz="2000" b="1" dirty="0">
                <a:latin typeface="Century Gothic" panose="020B0502020202020204" pitchFamily="34" charset="0"/>
              </a:rPr>
              <a:t> + 2H</a:t>
            </a:r>
            <a:r>
              <a:rPr lang="en-US" sz="2000" b="1" baseline="-25000" dirty="0">
                <a:latin typeface="Century Gothic" panose="020B0502020202020204" pitchFamily="34" charset="0"/>
              </a:rPr>
              <a:t>2</a:t>
            </a:r>
            <a:r>
              <a:rPr lang="en-US" sz="2000" b="1" dirty="0">
                <a:latin typeface="Century Gothic" panose="020B0502020202020204" pitchFamily="34" charset="0"/>
              </a:rPr>
              <a:t>O. The student reacted 6 moles of sodium hydroxide. How many moles of sulfuric acid reacted?</a:t>
            </a:r>
          </a:p>
        </p:txBody>
      </p:sp>
      <p:sp>
        <p:nvSpPr>
          <p:cNvPr id="33" name="TextBox 32">
            <a:extLst>
              <a:ext uri="{FF2B5EF4-FFF2-40B4-BE49-F238E27FC236}">
                <a16:creationId xmlns:a16="http://schemas.microsoft.com/office/drawing/2014/main" id="{F2F96E1E-F4A1-D7F0-E1C3-67C47EE65EA8}"/>
              </a:ext>
            </a:extLst>
          </p:cNvPr>
          <p:cNvSpPr txBox="1"/>
          <p:nvPr/>
        </p:nvSpPr>
        <p:spPr>
          <a:xfrm>
            <a:off x="9091476" y="5650692"/>
            <a:ext cx="1335622" cy="461665"/>
          </a:xfrm>
          <a:prstGeom prst="rect">
            <a:avLst/>
          </a:prstGeom>
          <a:noFill/>
        </p:spPr>
        <p:txBody>
          <a:bodyPr wrap="none" rtlCol="0">
            <a:spAutoFit/>
          </a:bodyPr>
          <a:lstStyle/>
          <a:p>
            <a:r>
              <a:rPr lang="en-US" sz="2400" b="1" dirty="0">
                <a:solidFill>
                  <a:schemeClr val="accent1"/>
                </a:solidFill>
                <a:latin typeface="Century Gothic" panose="020B0502020202020204" pitchFamily="34" charset="0"/>
              </a:rPr>
              <a:t>3 moles</a:t>
            </a:r>
          </a:p>
        </p:txBody>
      </p:sp>
      <p:sp>
        <p:nvSpPr>
          <p:cNvPr id="4" name="TextBox 3">
            <a:extLst>
              <a:ext uri="{FF2B5EF4-FFF2-40B4-BE49-F238E27FC236}">
                <a16:creationId xmlns:a16="http://schemas.microsoft.com/office/drawing/2014/main" id="{FA55ECD9-9B67-F64D-DF53-0A0489F31B4D}"/>
              </a:ext>
            </a:extLst>
          </p:cNvPr>
          <p:cNvSpPr txBox="1"/>
          <p:nvPr/>
        </p:nvSpPr>
        <p:spPr>
          <a:xfrm>
            <a:off x="354274" y="803779"/>
            <a:ext cx="7771679" cy="461665"/>
          </a:xfrm>
          <a:prstGeom prst="rect">
            <a:avLst/>
          </a:prstGeom>
          <a:noFill/>
        </p:spPr>
        <p:txBody>
          <a:bodyPr wrap="none" rtlCol="0">
            <a:spAutoFit/>
          </a:bodyPr>
          <a:lstStyle/>
          <a:p>
            <a:r>
              <a:rPr lang="en-US" sz="2400" dirty="0">
                <a:latin typeface="Century Gothic" panose="020B0502020202020204" pitchFamily="34" charset="0"/>
              </a:rPr>
              <a:t>Let’s take the example of a neutralisation reaction,</a:t>
            </a:r>
          </a:p>
        </p:txBody>
      </p:sp>
      <p:cxnSp>
        <p:nvCxnSpPr>
          <p:cNvPr id="6" name="Straight Connector 5">
            <a:extLst>
              <a:ext uri="{FF2B5EF4-FFF2-40B4-BE49-F238E27FC236}">
                <a16:creationId xmlns:a16="http://schemas.microsoft.com/office/drawing/2014/main" id="{009ED527-C14D-FA94-F5B7-5B12824F504D}"/>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pic>
        <p:nvPicPr>
          <p:cNvPr id="5" name="Picture 2" descr="Free chemistry flask glass vector">
            <a:extLst>
              <a:ext uri="{FF2B5EF4-FFF2-40B4-BE49-F238E27FC236}">
                <a16:creationId xmlns:a16="http://schemas.microsoft.com/office/drawing/2014/main" id="{922DEB5F-4806-C3FB-8A84-D70BEF2CB7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875" y="2409330"/>
            <a:ext cx="1101725" cy="14387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Free bottle flask chemistry vector">
            <a:extLst>
              <a:ext uri="{FF2B5EF4-FFF2-40B4-BE49-F238E27FC236}">
                <a16:creationId xmlns:a16="http://schemas.microsoft.com/office/drawing/2014/main" id="{53D92637-0241-7DD2-9A7B-D7C278165F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4076" y="2451100"/>
            <a:ext cx="1076324" cy="14055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Free chemistry flask glass vector">
            <a:extLst>
              <a:ext uri="{FF2B5EF4-FFF2-40B4-BE49-F238E27FC236}">
                <a16:creationId xmlns:a16="http://schemas.microsoft.com/office/drawing/2014/main" id="{04158642-2C5D-FC14-76E1-A5B6F8EE8F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8176" y="2425699"/>
            <a:ext cx="1101724" cy="1438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412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2"/>
                                        </p:tgtEl>
                                        <p:attrNameLst>
                                          <p:attrName>style.visibility</p:attrName>
                                        </p:attrNameLst>
                                      </p:cBhvr>
                                      <p:to>
                                        <p:strVal val="visible"/>
                                      </p:to>
                                    </p:set>
                                    <p:animEffect transition="in" filter="fade">
                                      <p:cBhvr>
                                        <p:cTn id="30" dur="500"/>
                                        <p:tgtEl>
                                          <p:spTgt spid="3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31" grpId="0"/>
      <p:bldP spid="32" grpId="0"/>
      <p:bldP spid="33"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Google Shape;106;p2">
            <a:extLst>
              <a:ext uri="{FF2B5EF4-FFF2-40B4-BE49-F238E27FC236}">
                <a16:creationId xmlns:a16="http://schemas.microsoft.com/office/drawing/2014/main" id="{36307DBD-B46A-402B-1044-F44DF00E6954}"/>
              </a:ext>
            </a:extLst>
          </p:cNvPr>
          <p:cNvSpPr txBox="1"/>
          <p:nvPr/>
        </p:nvSpPr>
        <p:spPr>
          <a:xfrm>
            <a:off x="369151" y="889000"/>
            <a:ext cx="10619985" cy="5262939"/>
          </a:xfrm>
          <a:prstGeom prst="rect">
            <a:avLst/>
          </a:prstGeom>
          <a:solidFill>
            <a:schemeClr val="accent3">
              <a:lumMod val="60000"/>
              <a:lumOff val="40000"/>
            </a:schemeClr>
          </a:solid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r>
              <a:rPr lang="en-GB" sz="2400" b="1" i="1" u="none" strike="noStrike" cap="none" dirty="0">
                <a:solidFill>
                  <a:schemeClr val="dk1"/>
                </a:solidFill>
                <a:latin typeface="Century Gothic"/>
                <a:ea typeface="Century Gothic"/>
                <a:cs typeface="Century Gothic"/>
                <a:sym typeface="Century Gothic"/>
              </a:rPr>
              <a:t>Higher Tier only</a:t>
            </a:r>
            <a:endParaRPr sz="2400" b="1" i="1" u="none" strike="noStrike" cap="none"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dirty="0">
              <a:solidFill>
                <a:schemeClr val="dk1"/>
              </a:solidFill>
              <a:latin typeface="Century Gothic"/>
              <a:ea typeface="Arial"/>
              <a:cs typeface="Arial"/>
              <a:sym typeface="Century Gothic"/>
            </a:endParaRPr>
          </a:p>
        </p:txBody>
      </p:sp>
      <p:sp>
        <p:nvSpPr>
          <p:cNvPr id="2" name="Title 1">
            <a:extLst>
              <a:ext uri="{FF2B5EF4-FFF2-40B4-BE49-F238E27FC236}">
                <a16:creationId xmlns:a16="http://schemas.microsoft.com/office/drawing/2014/main" id="{2ED0AD05-6D55-D2A2-481D-429D657B8214}"/>
              </a:ext>
            </a:extLst>
          </p:cNvPr>
          <p:cNvSpPr>
            <a:spLocks noGrp="1"/>
          </p:cNvSpPr>
          <p:nvPr>
            <p:ph type="title"/>
          </p:nvPr>
        </p:nvSpPr>
        <p:spPr/>
        <p:txBody>
          <a:bodyPr/>
          <a:lstStyle/>
          <a:p>
            <a:r>
              <a:rPr lang="en-GB" dirty="0">
                <a:latin typeface="Century Gothic" panose="020B0502020202020204" pitchFamily="34" charset="0"/>
              </a:rPr>
              <a:t>Mol/dm</a:t>
            </a:r>
            <a:r>
              <a:rPr lang="en-GB" baseline="30000" dirty="0">
                <a:latin typeface="Century Gothic" panose="020B0502020202020204" pitchFamily="34" charset="0"/>
              </a:rPr>
              <a:t>3</a:t>
            </a:r>
          </a:p>
        </p:txBody>
      </p:sp>
      <p:cxnSp>
        <p:nvCxnSpPr>
          <p:cNvPr id="3" name="Straight Connector 2">
            <a:extLst>
              <a:ext uri="{FF2B5EF4-FFF2-40B4-BE49-F238E27FC236}">
                <a16:creationId xmlns:a16="http://schemas.microsoft.com/office/drawing/2014/main" id="{971921B9-FD95-84CD-86E0-07ABA162B66B}"/>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8A06097-75F9-B9AD-18F0-58CBA7F3328C}"/>
                  </a:ext>
                </a:extLst>
              </p:cNvPr>
              <p:cNvSpPr txBox="1"/>
              <p:nvPr/>
            </p:nvSpPr>
            <p:spPr>
              <a:xfrm>
                <a:off x="406400" y="1076960"/>
                <a:ext cx="6336991" cy="1902509"/>
              </a:xfrm>
              <a:prstGeom prst="rect">
                <a:avLst/>
              </a:prstGeom>
              <a:noFill/>
            </p:spPr>
            <p:txBody>
              <a:bodyPr wrap="none" rtlCol="0">
                <a:spAutoFit/>
              </a:bodyPr>
              <a:lstStyle/>
              <a:p>
                <a:r>
                  <a:rPr lang="en-GB" sz="2400" b="0" dirty="0">
                    <a:latin typeface="Century Gothic" panose="020B0502020202020204" pitchFamily="34" charset="0"/>
                  </a:rPr>
                  <a:t>We can use the equation:</a:t>
                </a:r>
              </a:p>
              <a:p>
                <a:pPr/>
                <a14:m>
                  <m:oMathPara xmlns:m="http://schemas.openxmlformats.org/officeDocument/2006/math">
                    <m:oMathParaPr>
                      <m:jc m:val="centerGroup"/>
                    </m:oMathParaPr>
                    <m:oMath xmlns:m="http://schemas.openxmlformats.org/officeDocument/2006/math">
                      <m:r>
                        <a:rPr lang="en-GB" sz="2400" b="1" i="0" dirty="0" smtClean="0">
                          <a:solidFill>
                            <a:schemeClr val="accent1"/>
                          </a:solidFill>
                          <a:latin typeface="Cambria Math" panose="02040503050406030204" pitchFamily="18" charset="0"/>
                        </a:rPr>
                        <m:t>𝐂𝐨𝐧𝐜𝐞𝐧𝐭𝐫𝐚𝐭𝐢𝐨𝐧</m:t>
                      </m:r>
                      <m:r>
                        <a:rPr lang="en-GB" sz="2400" b="1" i="0" dirty="0" smtClean="0">
                          <a:solidFill>
                            <a:schemeClr val="accent1"/>
                          </a:solidFill>
                          <a:latin typeface="Cambria Math" panose="02040503050406030204" pitchFamily="18" charset="0"/>
                        </a:rPr>
                        <m:t> = </m:t>
                      </m:r>
                      <m:f>
                        <m:fPr>
                          <m:ctrlPr>
                            <a:rPr lang="en-GB" sz="2400" b="1" i="1" dirty="0" smtClean="0">
                              <a:solidFill>
                                <a:schemeClr val="accent1"/>
                              </a:solidFill>
                              <a:latin typeface="Cambria Math" panose="02040503050406030204" pitchFamily="18" charset="0"/>
                            </a:rPr>
                          </m:ctrlPr>
                        </m:fPr>
                        <m:num>
                          <m:r>
                            <a:rPr lang="en-GB" sz="2400" b="1" i="0" dirty="0" smtClean="0">
                              <a:solidFill>
                                <a:schemeClr val="accent1"/>
                              </a:solidFill>
                              <a:latin typeface="Cambria Math" panose="02040503050406030204" pitchFamily="18" charset="0"/>
                            </a:rPr>
                            <m:t>𝐧𝐮𝐦𝐛𝐞𝐫</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𝐨𝐟</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𝐦𝐨𝐥𝐞𝐬</m:t>
                          </m:r>
                        </m:num>
                        <m:den>
                          <m:r>
                            <a:rPr lang="en-GB" sz="2400" b="1" i="0" dirty="0" smtClean="0">
                              <a:solidFill>
                                <a:schemeClr val="accent1"/>
                              </a:solidFill>
                              <a:latin typeface="Cambria Math" panose="02040503050406030204" pitchFamily="18" charset="0"/>
                            </a:rPr>
                            <m:t>𝐯𝐨𝐥𝐮𝐦𝐞</m:t>
                          </m:r>
                        </m:den>
                      </m:f>
                    </m:oMath>
                  </m:oMathPara>
                </a14:m>
                <a:endParaRPr lang="en-GB" sz="2400" b="1" dirty="0">
                  <a:solidFill>
                    <a:schemeClr val="accent1"/>
                  </a:solidFill>
                  <a:latin typeface="Century Gothic" panose="020B0502020202020204" pitchFamily="34" charset="0"/>
                </a:endParaRPr>
              </a:p>
              <a:p>
                <a:endParaRPr lang="en-GB" sz="2400" dirty="0">
                  <a:latin typeface="Century Gothic" panose="020B0502020202020204" pitchFamily="34" charset="0"/>
                </a:endParaRPr>
              </a:p>
              <a:p>
                <a:r>
                  <a:rPr lang="en-GB" sz="2400" dirty="0">
                    <a:latin typeface="Century Gothic" panose="020B0502020202020204" pitchFamily="34" charset="0"/>
                  </a:rPr>
                  <a:t>This gives us a concentration in </a:t>
                </a:r>
                <a:r>
                  <a:rPr lang="en-GB" sz="2400" b="1" dirty="0">
                    <a:latin typeface="Century Gothic" panose="020B0502020202020204" pitchFamily="34" charset="0"/>
                  </a:rPr>
                  <a:t>mol/dm</a:t>
                </a:r>
                <a:r>
                  <a:rPr lang="en-GB" sz="2400" b="1" baseline="30000" dirty="0">
                    <a:latin typeface="Century Gothic" panose="020B0502020202020204" pitchFamily="34" charset="0"/>
                  </a:rPr>
                  <a:t>3</a:t>
                </a:r>
                <a:r>
                  <a:rPr lang="en-GB" sz="2400" b="1" dirty="0">
                    <a:latin typeface="Century Gothic" panose="020B0502020202020204" pitchFamily="34" charset="0"/>
                  </a:rPr>
                  <a:t>. </a:t>
                </a:r>
              </a:p>
            </p:txBody>
          </p:sp>
        </mc:Choice>
        <mc:Fallback>
          <p:sp>
            <p:nvSpPr>
              <p:cNvPr id="4" name="TextBox 3">
                <a:extLst>
                  <a:ext uri="{FF2B5EF4-FFF2-40B4-BE49-F238E27FC236}">
                    <a16:creationId xmlns:a16="http://schemas.microsoft.com/office/drawing/2014/main" id="{18A06097-75F9-B9AD-18F0-58CBA7F3328C}"/>
                  </a:ext>
                </a:extLst>
              </p:cNvPr>
              <p:cNvSpPr txBox="1">
                <a:spLocks noRot="1" noChangeAspect="1" noMove="1" noResize="1" noEditPoints="1" noAdjustHandles="1" noChangeArrowheads="1" noChangeShapeType="1" noTextEdit="1"/>
              </p:cNvSpPr>
              <p:nvPr/>
            </p:nvSpPr>
            <p:spPr>
              <a:xfrm>
                <a:off x="406400" y="1076960"/>
                <a:ext cx="6336991" cy="1902509"/>
              </a:xfrm>
              <a:prstGeom prst="rect">
                <a:avLst/>
              </a:prstGeom>
              <a:blipFill>
                <a:blip r:embed="rId3"/>
                <a:stretch>
                  <a:fillRect l="-1603" t="-1987" r="-601" b="-6623"/>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DD6A735C-6D97-5F68-5C50-0A82DE8C7948}"/>
                  </a:ext>
                </a:extLst>
              </p:cNvPr>
              <p:cNvSpPr txBox="1"/>
              <p:nvPr/>
            </p:nvSpPr>
            <p:spPr>
              <a:xfrm>
                <a:off x="538480" y="3688080"/>
                <a:ext cx="9209572" cy="1902509"/>
              </a:xfrm>
              <a:prstGeom prst="rect">
                <a:avLst/>
              </a:prstGeom>
              <a:noFill/>
            </p:spPr>
            <p:txBody>
              <a:bodyPr wrap="none" rtlCol="0">
                <a:spAutoFit/>
              </a:bodyPr>
              <a:lstStyle/>
              <a:p>
                <a:r>
                  <a:rPr lang="en-GB" sz="2400" b="0" dirty="0">
                    <a:latin typeface="Century Gothic" panose="020B0502020202020204" pitchFamily="34" charset="0"/>
                  </a:rPr>
                  <a:t>If we know the mass of solute, we can also use the equation:</a:t>
                </a:r>
              </a:p>
              <a:p>
                <a:pPr/>
                <a14:m>
                  <m:oMathPara xmlns:m="http://schemas.openxmlformats.org/officeDocument/2006/math">
                    <m:oMathParaPr>
                      <m:jc m:val="centerGroup"/>
                    </m:oMathParaPr>
                    <m:oMath xmlns:m="http://schemas.openxmlformats.org/officeDocument/2006/math">
                      <m:r>
                        <a:rPr lang="en-GB" sz="2400" b="1" i="0" dirty="0" smtClean="0">
                          <a:solidFill>
                            <a:schemeClr val="accent1"/>
                          </a:solidFill>
                          <a:latin typeface="Cambria Math" panose="02040503050406030204" pitchFamily="18" charset="0"/>
                        </a:rPr>
                        <m:t>𝐍𝐮𝐦𝐛𝐞𝐫</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𝐨𝐟</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𝐦𝐨𝐥𝐞𝐬</m:t>
                      </m:r>
                      <m:r>
                        <a:rPr lang="en-GB" sz="2400" b="1" i="0" dirty="0" smtClean="0">
                          <a:solidFill>
                            <a:schemeClr val="accent1"/>
                          </a:solidFill>
                          <a:latin typeface="Cambria Math" panose="02040503050406030204" pitchFamily="18" charset="0"/>
                        </a:rPr>
                        <m:t> = </m:t>
                      </m:r>
                      <m:f>
                        <m:fPr>
                          <m:ctrlPr>
                            <a:rPr lang="en-GB" sz="2400" b="1" i="1" dirty="0" smtClean="0">
                              <a:solidFill>
                                <a:schemeClr val="accent1"/>
                              </a:solidFill>
                              <a:latin typeface="Cambria Math" panose="02040503050406030204" pitchFamily="18" charset="0"/>
                            </a:rPr>
                          </m:ctrlPr>
                        </m:fPr>
                        <m:num>
                          <m:r>
                            <a:rPr lang="en-GB" sz="2400" b="1" i="0" dirty="0" smtClean="0">
                              <a:solidFill>
                                <a:schemeClr val="accent1"/>
                              </a:solidFill>
                              <a:latin typeface="Cambria Math" panose="02040503050406030204" pitchFamily="18" charset="0"/>
                            </a:rPr>
                            <m:t>𝐦𝐚𝐬𝐬</m:t>
                          </m:r>
                        </m:num>
                        <m:den>
                          <m:r>
                            <a:rPr lang="en-GB" sz="2400" b="1" i="0" dirty="0" smtClean="0">
                              <a:solidFill>
                                <a:schemeClr val="accent1"/>
                              </a:solidFill>
                              <a:latin typeface="Cambria Math" panose="02040503050406030204" pitchFamily="18" charset="0"/>
                            </a:rPr>
                            <m:t>𝐌</m:t>
                          </m:r>
                          <m:r>
                            <a:rPr lang="en-GB" sz="2400" b="1" i="0" baseline="-25000" dirty="0" smtClean="0">
                              <a:solidFill>
                                <a:schemeClr val="accent1"/>
                              </a:solidFill>
                              <a:latin typeface="Cambria Math" panose="02040503050406030204" pitchFamily="18" charset="0"/>
                            </a:rPr>
                            <m:t>𝐫</m:t>
                          </m:r>
                        </m:den>
                      </m:f>
                    </m:oMath>
                  </m:oMathPara>
                </a14:m>
                <a:endParaRPr lang="en-GB" sz="2400" b="1" dirty="0">
                  <a:solidFill>
                    <a:schemeClr val="accent1"/>
                  </a:solidFill>
                  <a:latin typeface="Century Gothic" panose="020B0502020202020204" pitchFamily="34" charset="0"/>
                </a:endParaRPr>
              </a:p>
              <a:p>
                <a:endParaRPr lang="en-GB" sz="2400" dirty="0">
                  <a:latin typeface="Century Gothic" panose="020B0502020202020204" pitchFamily="34" charset="0"/>
                </a:endParaRPr>
              </a:p>
              <a:p>
                <a:r>
                  <a:rPr lang="en-GB" sz="2400" dirty="0">
                    <a:latin typeface="Century Gothic" panose="020B0502020202020204" pitchFamily="34" charset="0"/>
                  </a:rPr>
                  <a:t>This gives us the number of moles</a:t>
                </a:r>
                <a:r>
                  <a:rPr lang="en-GB" sz="2400" b="1" dirty="0">
                    <a:latin typeface="Century Gothic" panose="020B0502020202020204" pitchFamily="34" charset="0"/>
                  </a:rPr>
                  <a:t>. </a:t>
                </a:r>
              </a:p>
            </p:txBody>
          </p:sp>
        </mc:Choice>
        <mc:Fallback>
          <p:sp>
            <p:nvSpPr>
              <p:cNvPr id="5" name="TextBox 4">
                <a:extLst>
                  <a:ext uri="{FF2B5EF4-FFF2-40B4-BE49-F238E27FC236}">
                    <a16:creationId xmlns:a16="http://schemas.microsoft.com/office/drawing/2014/main" id="{DD6A735C-6D97-5F68-5C50-0A82DE8C7948}"/>
                  </a:ext>
                </a:extLst>
              </p:cNvPr>
              <p:cNvSpPr txBox="1">
                <a:spLocks noRot="1" noChangeAspect="1" noMove="1" noResize="1" noEditPoints="1" noAdjustHandles="1" noChangeArrowheads="1" noChangeShapeType="1" noTextEdit="1"/>
              </p:cNvSpPr>
              <p:nvPr/>
            </p:nvSpPr>
            <p:spPr>
              <a:xfrm>
                <a:off x="538480" y="3688080"/>
                <a:ext cx="9209572" cy="1902509"/>
              </a:xfrm>
              <a:prstGeom prst="rect">
                <a:avLst/>
              </a:prstGeom>
              <a:blipFill>
                <a:blip r:embed="rId4"/>
                <a:stretch>
                  <a:fillRect l="-964" t="-2649" b="-2649"/>
                </a:stretch>
              </a:blipFill>
            </p:spPr>
            <p:txBody>
              <a:bodyPr/>
              <a:lstStyle/>
              <a:p>
                <a:r>
                  <a:rPr lang="en-GB">
                    <a:noFill/>
                  </a:rPr>
                  <a:t> </a:t>
                </a:r>
              </a:p>
            </p:txBody>
          </p:sp>
        </mc:Fallback>
      </mc:AlternateContent>
    </p:spTree>
    <p:extLst>
      <p:ext uri="{BB962C8B-B14F-4D97-AF65-F5344CB8AC3E}">
        <p14:creationId xmlns:p14="http://schemas.microsoft.com/office/powerpoint/2010/main" val="1069347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Google Shape;106;p2">
            <a:extLst>
              <a:ext uri="{FF2B5EF4-FFF2-40B4-BE49-F238E27FC236}">
                <a16:creationId xmlns:a16="http://schemas.microsoft.com/office/drawing/2014/main" id="{6F20D137-0FC7-B0BA-0F8E-068861C3F68E}"/>
              </a:ext>
            </a:extLst>
          </p:cNvPr>
          <p:cNvSpPr txBox="1"/>
          <p:nvPr/>
        </p:nvSpPr>
        <p:spPr>
          <a:xfrm>
            <a:off x="491071" y="726440"/>
            <a:ext cx="10619985" cy="1569620"/>
          </a:xfrm>
          <a:prstGeom prst="rect">
            <a:avLst/>
          </a:prstGeom>
          <a:solidFill>
            <a:schemeClr val="accent3">
              <a:lumMod val="60000"/>
              <a:lumOff val="40000"/>
            </a:schemeClr>
          </a:solid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r>
              <a:rPr lang="en-GB" sz="2400" b="1" i="1" u="none" strike="noStrike" cap="none" dirty="0">
                <a:solidFill>
                  <a:schemeClr val="dk1"/>
                </a:solidFill>
                <a:latin typeface="Century Gothic"/>
                <a:ea typeface="Century Gothic"/>
                <a:cs typeface="Century Gothic"/>
                <a:sym typeface="Century Gothic"/>
              </a:rPr>
              <a:t>Higher Tier only</a:t>
            </a:r>
            <a:endParaRPr sz="2400" b="1" i="1" u="none" strike="noStrike" cap="none"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p:txBody>
      </p:sp>
      <p:sp>
        <p:nvSpPr>
          <p:cNvPr id="2" name="Title 1">
            <a:extLst>
              <a:ext uri="{FF2B5EF4-FFF2-40B4-BE49-F238E27FC236}">
                <a16:creationId xmlns:a16="http://schemas.microsoft.com/office/drawing/2014/main" id="{4C771E3E-B8A8-3458-33AE-A38746919D9A}"/>
              </a:ext>
            </a:extLst>
          </p:cNvPr>
          <p:cNvSpPr>
            <a:spLocks noGrp="1"/>
          </p:cNvSpPr>
          <p:nvPr>
            <p:ph type="title"/>
          </p:nvPr>
        </p:nvSpPr>
        <p:spPr>
          <a:xfrm>
            <a:off x="540000" y="0"/>
            <a:ext cx="10620000" cy="609600"/>
          </a:xfrm>
        </p:spPr>
        <p:txBody>
          <a:bodyPr/>
          <a:lstStyle/>
          <a:p>
            <a:r>
              <a:rPr lang="en-GB" dirty="0">
                <a:latin typeface="Century Gothic" panose="020B0502020202020204" pitchFamily="34" charset="0"/>
              </a:rPr>
              <a:t>Worked Example</a:t>
            </a:r>
          </a:p>
        </p:txBody>
      </p:sp>
      <p:sp>
        <p:nvSpPr>
          <p:cNvPr id="3" name="TextBox 2">
            <a:extLst>
              <a:ext uri="{FF2B5EF4-FFF2-40B4-BE49-F238E27FC236}">
                <a16:creationId xmlns:a16="http://schemas.microsoft.com/office/drawing/2014/main" id="{AC61C643-EB43-99CC-B272-E13FB057CB1C}"/>
              </a:ext>
            </a:extLst>
          </p:cNvPr>
          <p:cNvSpPr txBox="1"/>
          <p:nvPr/>
        </p:nvSpPr>
        <p:spPr>
          <a:xfrm>
            <a:off x="487680" y="1117600"/>
            <a:ext cx="10393680" cy="1200329"/>
          </a:xfrm>
          <a:prstGeom prst="rect">
            <a:avLst/>
          </a:prstGeom>
          <a:noFill/>
        </p:spPr>
        <p:txBody>
          <a:bodyPr wrap="square" rtlCol="0">
            <a:spAutoFit/>
          </a:bodyPr>
          <a:lstStyle/>
          <a:p>
            <a:r>
              <a:rPr lang="en-GB" sz="2400" b="0" dirty="0">
                <a:latin typeface="Century Gothic" panose="020B0502020202020204" pitchFamily="34" charset="0"/>
              </a:rPr>
              <a:t>A scientist adds 9.75 g of sodium chloride to make 250 cm</a:t>
            </a:r>
            <a:r>
              <a:rPr lang="en-GB" sz="2400" b="0" baseline="30000" dirty="0">
                <a:latin typeface="Century Gothic" panose="020B0502020202020204" pitchFamily="34" charset="0"/>
              </a:rPr>
              <a:t>3</a:t>
            </a:r>
            <a:r>
              <a:rPr lang="en-GB" sz="2400" b="0" dirty="0">
                <a:latin typeface="Century Gothic" panose="020B0502020202020204" pitchFamily="34" charset="0"/>
              </a:rPr>
              <a:t> of salt solution. </a:t>
            </a:r>
          </a:p>
          <a:p>
            <a:r>
              <a:rPr lang="en-GB" sz="2400" dirty="0">
                <a:latin typeface="Century Gothic" panose="020B0502020202020204" pitchFamily="34" charset="0"/>
              </a:rPr>
              <a:t>What is the </a:t>
            </a:r>
            <a:r>
              <a:rPr lang="en-GB" sz="2400" b="1" dirty="0">
                <a:latin typeface="Century Gothic" panose="020B0502020202020204" pitchFamily="34" charset="0"/>
              </a:rPr>
              <a:t>concentration</a:t>
            </a:r>
            <a:r>
              <a:rPr lang="en-GB" sz="2400" dirty="0">
                <a:latin typeface="Century Gothic" panose="020B0502020202020204" pitchFamily="34" charset="0"/>
              </a:rPr>
              <a:t> of the solution in </a:t>
            </a:r>
            <a:r>
              <a:rPr lang="en-GB" sz="2400" b="1" dirty="0">
                <a:latin typeface="Century Gothic" panose="020B0502020202020204" pitchFamily="34" charset="0"/>
              </a:rPr>
              <a:t>mol/dm</a:t>
            </a:r>
            <a:r>
              <a:rPr lang="en-GB" sz="2400" b="1" baseline="30000" dirty="0">
                <a:latin typeface="Century Gothic" panose="020B0502020202020204" pitchFamily="34" charset="0"/>
              </a:rPr>
              <a:t>3</a:t>
            </a:r>
            <a:r>
              <a:rPr lang="en-GB" sz="2400" dirty="0">
                <a:latin typeface="Century Gothic" panose="020B0502020202020204" pitchFamily="34" charset="0"/>
              </a:rPr>
              <a:t>?</a:t>
            </a:r>
          </a:p>
        </p:txBody>
      </p:sp>
      <p:sp>
        <p:nvSpPr>
          <p:cNvPr id="4" name="TextBox 3">
            <a:extLst>
              <a:ext uri="{FF2B5EF4-FFF2-40B4-BE49-F238E27FC236}">
                <a16:creationId xmlns:a16="http://schemas.microsoft.com/office/drawing/2014/main" id="{6B31777C-FEF0-0D8F-E289-29C945563D03}"/>
              </a:ext>
            </a:extLst>
          </p:cNvPr>
          <p:cNvSpPr txBox="1"/>
          <p:nvPr/>
        </p:nvSpPr>
        <p:spPr>
          <a:xfrm>
            <a:off x="477520" y="2489200"/>
            <a:ext cx="2712720"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Mass = 9.75 g</a:t>
            </a:r>
          </a:p>
        </p:txBody>
      </p:sp>
      <p:sp>
        <p:nvSpPr>
          <p:cNvPr id="5" name="TextBox 4">
            <a:extLst>
              <a:ext uri="{FF2B5EF4-FFF2-40B4-BE49-F238E27FC236}">
                <a16:creationId xmlns:a16="http://schemas.microsoft.com/office/drawing/2014/main" id="{1E0F7575-A06D-9FC9-7469-39C3175940EF}"/>
              </a:ext>
            </a:extLst>
          </p:cNvPr>
          <p:cNvSpPr txBox="1"/>
          <p:nvPr/>
        </p:nvSpPr>
        <p:spPr>
          <a:xfrm>
            <a:off x="528320" y="3129280"/>
            <a:ext cx="3942080" cy="830997"/>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M</a:t>
            </a:r>
            <a:r>
              <a:rPr lang="en-GB" sz="2400" b="1" baseline="-25000" dirty="0">
                <a:solidFill>
                  <a:schemeClr val="accent1"/>
                </a:solidFill>
                <a:latin typeface="Century Gothic" panose="020B0502020202020204" pitchFamily="34" charset="0"/>
              </a:rPr>
              <a:t>r</a:t>
            </a:r>
            <a:r>
              <a:rPr lang="en-GB" sz="2400" b="1" dirty="0">
                <a:solidFill>
                  <a:schemeClr val="accent1"/>
                </a:solidFill>
                <a:latin typeface="Century Gothic" panose="020B0502020202020204" pitchFamily="34" charset="0"/>
              </a:rPr>
              <a:t> (NaC</a:t>
            </a:r>
            <a:r>
              <a:rPr lang="en-GB" sz="2400" b="1" dirty="0">
                <a:solidFill>
                  <a:schemeClr val="accent1"/>
                </a:solidFill>
                <a:latin typeface="PT Sans" panose="020B0503020203020204" pitchFamily="34" charset="77"/>
              </a:rPr>
              <a:t>l</a:t>
            </a:r>
            <a:r>
              <a:rPr lang="en-GB" sz="2400" b="1" dirty="0">
                <a:solidFill>
                  <a:schemeClr val="accent1"/>
                </a:solidFill>
                <a:latin typeface="Century Gothic" panose="020B0502020202020204" pitchFamily="34" charset="0"/>
              </a:rPr>
              <a:t>) = 23 + 35.5</a:t>
            </a:r>
          </a:p>
          <a:p>
            <a:r>
              <a:rPr lang="en-GB" sz="2400" b="1" dirty="0">
                <a:solidFill>
                  <a:schemeClr val="accent1"/>
                </a:solidFill>
                <a:latin typeface="Century Gothic" panose="020B0502020202020204" pitchFamily="34" charset="0"/>
              </a:rPr>
              <a:t>                 = 58.5</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099F026F-FEC4-1253-1C43-D7E60E9163DA}"/>
                  </a:ext>
                </a:extLst>
              </p:cNvPr>
              <p:cNvSpPr txBox="1"/>
              <p:nvPr/>
            </p:nvSpPr>
            <p:spPr>
              <a:xfrm>
                <a:off x="482600" y="4084363"/>
                <a:ext cx="4150360" cy="7277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dirty="0" smtClean="0">
                          <a:solidFill>
                            <a:schemeClr val="accent1"/>
                          </a:solidFill>
                          <a:latin typeface="Cambria Math" panose="02040503050406030204" pitchFamily="18" charset="0"/>
                        </a:rPr>
                        <m:t>𝐍𝐮𝐦𝐛𝐞𝐫</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𝐨𝐟</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𝐦𝐨𝐥𝐞𝐬</m:t>
                      </m:r>
                      <m:r>
                        <a:rPr lang="en-GB" sz="2400" b="1" i="0" dirty="0" smtClean="0">
                          <a:solidFill>
                            <a:schemeClr val="accent1"/>
                          </a:solidFill>
                          <a:latin typeface="Cambria Math" panose="02040503050406030204" pitchFamily="18" charset="0"/>
                        </a:rPr>
                        <m:t> = </m:t>
                      </m:r>
                      <m:f>
                        <m:fPr>
                          <m:ctrlPr>
                            <a:rPr lang="en-GB" sz="2400" b="1" i="1" dirty="0" smtClean="0">
                              <a:solidFill>
                                <a:schemeClr val="accent1"/>
                              </a:solidFill>
                              <a:latin typeface="Cambria Math" panose="02040503050406030204" pitchFamily="18" charset="0"/>
                            </a:rPr>
                          </m:ctrlPr>
                        </m:fPr>
                        <m:num>
                          <m:r>
                            <a:rPr lang="en-GB" sz="2400" b="1" i="0" dirty="0" smtClean="0">
                              <a:solidFill>
                                <a:schemeClr val="accent1"/>
                              </a:solidFill>
                              <a:latin typeface="Cambria Math" panose="02040503050406030204" pitchFamily="18" charset="0"/>
                            </a:rPr>
                            <m:t>𝐦𝐚𝐬𝐬</m:t>
                          </m:r>
                        </m:num>
                        <m:den>
                          <m:r>
                            <a:rPr lang="en-GB" sz="2400" b="1" i="0" dirty="0" smtClean="0">
                              <a:solidFill>
                                <a:schemeClr val="accent1"/>
                              </a:solidFill>
                              <a:latin typeface="Cambria Math" panose="02040503050406030204" pitchFamily="18" charset="0"/>
                            </a:rPr>
                            <m:t>𝐌</m:t>
                          </m:r>
                          <m:r>
                            <a:rPr lang="en-GB" sz="2400" b="1" i="0" baseline="-25000" dirty="0" smtClean="0">
                              <a:solidFill>
                                <a:schemeClr val="accent1"/>
                              </a:solidFill>
                              <a:latin typeface="Cambria Math" panose="02040503050406030204" pitchFamily="18" charset="0"/>
                            </a:rPr>
                            <m:t>𝐫</m:t>
                          </m:r>
                        </m:den>
                      </m:f>
                    </m:oMath>
                  </m:oMathPara>
                </a14:m>
                <a:endParaRPr lang="en-GB" sz="2400" b="1" dirty="0">
                  <a:solidFill>
                    <a:schemeClr val="accent1"/>
                  </a:solidFill>
                  <a:latin typeface="Century Gothic" panose="020B0502020202020204" pitchFamily="34" charset="0"/>
                </a:endParaRPr>
              </a:p>
            </p:txBody>
          </p:sp>
        </mc:Choice>
        <mc:Fallback>
          <p:sp>
            <p:nvSpPr>
              <p:cNvPr id="7" name="TextBox 6">
                <a:extLst>
                  <a:ext uri="{FF2B5EF4-FFF2-40B4-BE49-F238E27FC236}">
                    <a16:creationId xmlns:a16="http://schemas.microsoft.com/office/drawing/2014/main" id="{099F026F-FEC4-1253-1C43-D7E60E9163DA}"/>
                  </a:ext>
                </a:extLst>
              </p:cNvPr>
              <p:cNvSpPr txBox="1">
                <a:spLocks noRot="1" noChangeAspect="1" noMove="1" noResize="1" noEditPoints="1" noAdjustHandles="1" noChangeArrowheads="1" noChangeShapeType="1" noTextEdit="1"/>
              </p:cNvSpPr>
              <p:nvPr/>
            </p:nvSpPr>
            <p:spPr>
              <a:xfrm>
                <a:off x="482600" y="4084363"/>
                <a:ext cx="4150360" cy="727763"/>
              </a:xfrm>
              <a:prstGeom prst="rect">
                <a:avLst/>
              </a:prstGeom>
              <a:blipFill>
                <a:blip r:embed="rId3"/>
                <a:stretch>
                  <a:fillRect l="-305" b="-8621"/>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AEEC7B9A-67AE-80A8-EEB5-51280BD1D7C8}"/>
                  </a:ext>
                </a:extLst>
              </p:cNvPr>
              <p:cNvSpPr txBox="1"/>
              <p:nvPr/>
            </p:nvSpPr>
            <p:spPr>
              <a:xfrm>
                <a:off x="472440" y="5171483"/>
                <a:ext cx="4150360" cy="78636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dirty="0" smtClean="0">
                          <a:solidFill>
                            <a:schemeClr val="accent1"/>
                          </a:solidFill>
                          <a:latin typeface="Cambria Math" panose="02040503050406030204" pitchFamily="18" charset="0"/>
                        </a:rPr>
                        <m:t>𝐍𝐮𝐦𝐛𝐞𝐫</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𝐨𝐟</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𝐦𝐨𝐥𝐞𝐬</m:t>
                      </m:r>
                      <m:r>
                        <a:rPr lang="en-GB" sz="2400" b="1" i="0" dirty="0" smtClean="0">
                          <a:solidFill>
                            <a:schemeClr val="accent1"/>
                          </a:solidFill>
                          <a:latin typeface="Cambria Math" panose="02040503050406030204" pitchFamily="18" charset="0"/>
                        </a:rPr>
                        <m:t> = </m:t>
                      </m:r>
                      <m:f>
                        <m:fPr>
                          <m:ctrlPr>
                            <a:rPr lang="en-GB" sz="2400" b="1" i="1" dirty="0" smtClean="0">
                              <a:solidFill>
                                <a:schemeClr val="accent1"/>
                              </a:solidFill>
                              <a:latin typeface="Cambria Math" panose="02040503050406030204" pitchFamily="18" charset="0"/>
                            </a:rPr>
                          </m:ctrlPr>
                        </m:fPr>
                        <m:num>
                          <m:r>
                            <a:rPr lang="en-GB" sz="2400" b="1" i="1" dirty="0" smtClean="0">
                              <a:solidFill>
                                <a:schemeClr val="accent1"/>
                              </a:solidFill>
                              <a:latin typeface="Cambria Math" panose="02040503050406030204" pitchFamily="18" charset="0"/>
                            </a:rPr>
                            <m:t>𝟗</m:t>
                          </m:r>
                          <m:r>
                            <a:rPr lang="en-GB" sz="2400" b="1" i="1" dirty="0" smtClean="0">
                              <a:solidFill>
                                <a:schemeClr val="accent1"/>
                              </a:solidFill>
                              <a:latin typeface="Cambria Math" panose="02040503050406030204" pitchFamily="18" charset="0"/>
                            </a:rPr>
                            <m:t>.</m:t>
                          </m:r>
                          <m:r>
                            <a:rPr lang="en-GB" sz="2400" b="1" i="1" dirty="0" smtClean="0">
                              <a:solidFill>
                                <a:schemeClr val="accent1"/>
                              </a:solidFill>
                              <a:latin typeface="Cambria Math" panose="02040503050406030204" pitchFamily="18" charset="0"/>
                            </a:rPr>
                            <m:t>𝟕𝟓</m:t>
                          </m:r>
                        </m:num>
                        <m:den>
                          <m:r>
                            <a:rPr lang="en-GB" sz="2400" b="1" i="1" dirty="0" smtClean="0">
                              <a:solidFill>
                                <a:schemeClr val="accent1"/>
                              </a:solidFill>
                              <a:latin typeface="Cambria Math" panose="02040503050406030204" pitchFamily="18" charset="0"/>
                            </a:rPr>
                            <m:t>𝟓𝟖</m:t>
                          </m:r>
                          <m:r>
                            <a:rPr lang="en-GB" sz="2400" b="1" i="1" dirty="0" smtClean="0">
                              <a:solidFill>
                                <a:schemeClr val="accent1"/>
                              </a:solidFill>
                              <a:latin typeface="Cambria Math" panose="02040503050406030204" pitchFamily="18" charset="0"/>
                            </a:rPr>
                            <m:t>.</m:t>
                          </m:r>
                          <m:r>
                            <a:rPr lang="en-GB" sz="2400" b="1" i="1" dirty="0" smtClean="0">
                              <a:solidFill>
                                <a:schemeClr val="accent1"/>
                              </a:solidFill>
                              <a:latin typeface="Cambria Math" panose="02040503050406030204" pitchFamily="18" charset="0"/>
                            </a:rPr>
                            <m:t>𝟓</m:t>
                          </m:r>
                        </m:den>
                      </m:f>
                    </m:oMath>
                  </m:oMathPara>
                </a14:m>
                <a:endParaRPr lang="en-GB" sz="2400" b="1" dirty="0">
                  <a:solidFill>
                    <a:schemeClr val="accent1"/>
                  </a:solidFill>
                  <a:latin typeface="Century Gothic" panose="020B0502020202020204" pitchFamily="34" charset="0"/>
                </a:endParaRPr>
              </a:p>
            </p:txBody>
          </p:sp>
        </mc:Choice>
        <mc:Fallback>
          <p:sp>
            <p:nvSpPr>
              <p:cNvPr id="9" name="TextBox 8">
                <a:extLst>
                  <a:ext uri="{FF2B5EF4-FFF2-40B4-BE49-F238E27FC236}">
                    <a16:creationId xmlns:a16="http://schemas.microsoft.com/office/drawing/2014/main" id="{AEEC7B9A-67AE-80A8-EEB5-51280BD1D7C8}"/>
                  </a:ext>
                </a:extLst>
              </p:cNvPr>
              <p:cNvSpPr txBox="1">
                <a:spLocks noRot="1" noChangeAspect="1" noMove="1" noResize="1" noEditPoints="1" noAdjustHandles="1" noChangeArrowheads="1" noChangeShapeType="1" noTextEdit="1"/>
              </p:cNvSpPr>
              <p:nvPr/>
            </p:nvSpPr>
            <p:spPr>
              <a:xfrm>
                <a:off x="472440" y="5171483"/>
                <a:ext cx="4150360" cy="786369"/>
              </a:xfrm>
              <a:prstGeom prst="rect">
                <a:avLst/>
              </a:prstGeom>
              <a:blipFill>
                <a:blip r:embed="rId4"/>
                <a:stretch>
                  <a:fillRect l="-612" b="-8065"/>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9322AA29-6A17-CFA9-445D-5B8ED8565375}"/>
                  </a:ext>
                </a:extLst>
              </p:cNvPr>
              <p:cNvSpPr txBox="1"/>
              <p:nvPr/>
            </p:nvSpPr>
            <p:spPr>
              <a:xfrm>
                <a:off x="502920" y="6136683"/>
                <a:ext cx="5491480"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dirty="0" smtClean="0">
                          <a:solidFill>
                            <a:schemeClr val="accent1"/>
                          </a:solidFill>
                          <a:latin typeface="Cambria Math" panose="02040503050406030204" pitchFamily="18" charset="0"/>
                        </a:rPr>
                        <m:t>𝐍𝐮𝐦𝐛𝐞𝐫</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𝐨𝐟</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𝐦𝐨𝐥𝐞𝐬</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𝟎</m:t>
                      </m:r>
                      <m:r>
                        <a:rPr lang="en-GB" sz="2400" b="1" i="0" dirty="0" smtClean="0">
                          <a:solidFill>
                            <a:schemeClr val="accent1"/>
                          </a:solidFill>
                          <a:latin typeface="Cambria Math" panose="02040503050406030204" pitchFamily="18" charset="0"/>
                        </a:rPr>
                        <m:t>.</m:t>
                      </m:r>
                      <m:r>
                        <a:rPr lang="en-GB" sz="2400" b="1" i="0" dirty="0" smtClean="0">
                          <a:solidFill>
                            <a:schemeClr val="accent1"/>
                          </a:solidFill>
                          <a:latin typeface="Cambria Math" panose="02040503050406030204" pitchFamily="18" charset="0"/>
                        </a:rPr>
                        <m:t>𝟏𝟔𝟕</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𝐦𝐨𝐥</m:t>
                      </m:r>
                    </m:oMath>
                  </m:oMathPara>
                </a14:m>
                <a:endParaRPr lang="en-GB" sz="2400" b="1" dirty="0">
                  <a:solidFill>
                    <a:schemeClr val="accent1"/>
                  </a:solidFill>
                  <a:latin typeface="Century Gothic" panose="020B0502020202020204" pitchFamily="34" charset="0"/>
                </a:endParaRPr>
              </a:p>
            </p:txBody>
          </p:sp>
        </mc:Choice>
        <mc:Fallback>
          <p:sp>
            <p:nvSpPr>
              <p:cNvPr id="10" name="TextBox 9">
                <a:extLst>
                  <a:ext uri="{FF2B5EF4-FFF2-40B4-BE49-F238E27FC236}">
                    <a16:creationId xmlns:a16="http://schemas.microsoft.com/office/drawing/2014/main" id="{9322AA29-6A17-CFA9-445D-5B8ED8565375}"/>
                  </a:ext>
                </a:extLst>
              </p:cNvPr>
              <p:cNvSpPr txBox="1">
                <a:spLocks noRot="1" noChangeAspect="1" noMove="1" noResize="1" noEditPoints="1" noAdjustHandles="1" noChangeArrowheads="1" noChangeShapeType="1" noTextEdit="1"/>
              </p:cNvSpPr>
              <p:nvPr/>
            </p:nvSpPr>
            <p:spPr>
              <a:xfrm>
                <a:off x="502920" y="6136683"/>
                <a:ext cx="5491480" cy="461665"/>
              </a:xfrm>
              <a:prstGeom prst="rect">
                <a:avLst/>
              </a:prstGeom>
              <a:blipFill>
                <a:blip r:embed="rId5"/>
                <a:stretch>
                  <a:fillRect l="-462" b="-21622"/>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B0194A8E-F02B-941B-490E-CC8A68FA72B3}"/>
                  </a:ext>
                </a:extLst>
              </p:cNvPr>
              <p:cNvSpPr txBox="1"/>
              <p:nvPr/>
            </p:nvSpPr>
            <p:spPr>
              <a:xfrm>
                <a:off x="5974080" y="2875323"/>
                <a:ext cx="5262880" cy="79451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dirty="0" smtClean="0">
                          <a:solidFill>
                            <a:schemeClr val="accent1"/>
                          </a:solidFill>
                          <a:latin typeface="Cambria Math" panose="02040503050406030204" pitchFamily="18" charset="0"/>
                        </a:rPr>
                        <m:t>𝐂𝐨𝐧𝐜𝐞𝐧𝐭𝐫𝐚𝐭𝐢𝐨𝐧</m:t>
                      </m:r>
                      <m:r>
                        <a:rPr lang="en-GB" sz="2400" b="1" i="0" dirty="0" smtClean="0">
                          <a:solidFill>
                            <a:schemeClr val="accent1"/>
                          </a:solidFill>
                          <a:latin typeface="Cambria Math" panose="02040503050406030204" pitchFamily="18" charset="0"/>
                        </a:rPr>
                        <m:t>= </m:t>
                      </m:r>
                      <m:f>
                        <m:fPr>
                          <m:ctrlPr>
                            <a:rPr lang="en-GB" sz="2400" b="1" i="1" dirty="0" smtClean="0">
                              <a:solidFill>
                                <a:schemeClr val="accent1"/>
                              </a:solidFill>
                              <a:latin typeface="Cambria Math" panose="02040503050406030204" pitchFamily="18" charset="0"/>
                            </a:rPr>
                          </m:ctrlPr>
                        </m:fPr>
                        <m:num>
                          <m:r>
                            <a:rPr lang="en-GB" sz="2400" b="1" i="0" dirty="0" smtClean="0">
                              <a:solidFill>
                                <a:schemeClr val="accent1"/>
                              </a:solidFill>
                              <a:latin typeface="Cambria Math" panose="02040503050406030204" pitchFamily="18" charset="0"/>
                            </a:rPr>
                            <m:t>𝐧𝐮𝐦𝐛𝐞𝐫</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𝐨𝐟</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𝐦𝐨𝐥𝐞𝐬</m:t>
                          </m:r>
                        </m:num>
                        <m:den>
                          <m:r>
                            <a:rPr lang="en-GB" sz="2400" b="1" i="0" dirty="0" smtClean="0">
                              <a:solidFill>
                                <a:schemeClr val="accent1"/>
                              </a:solidFill>
                              <a:latin typeface="Cambria Math" panose="02040503050406030204" pitchFamily="18" charset="0"/>
                            </a:rPr>
                            <m:t>𝐯𝐨𝐥𝐮𝐦𝐞</m:t>
                          </m:r>
                        </m:den>
                      </m:f>
                    </m:oMath>
                  </m:oMathPara>
                </a14:m>
                <a:endParaRPr lang="en-GB" sz="2400" b="1" dirty="0">
                  <a:solidFill>
                    <a:schemeClr val="accent1"/>
                  </a:solidFill>
                  <a:latin typeface="Century Gothic" panose="020B0502020202020204" pitchFamily="34" charset="0"/>
                </a:endParaRPr>
              </a:p>
            </p:txBody>
          </p:sp>
        </mc:Choice>
        <mc:Fallback>
          <p:sp>
            <p:nvSpPr>
              <p:cNvPr id="11" name="TextBox 10">
                <a:extLst>
                  <a:ext uri="{FF2B5EF4-FFF2-40B4-BE49-F238E27FC236}">
                    <a16:creationId xmlns:a16="http://schemas.microsoft.com/office/drawing/2014/main" id="{B0194A8E-F02B-941B-490E-CC8A68FA72B3}"/>
                  </a:ext>
                </a:extLst>
              </p:cNvPr>
              <p:cNvSpPr txBox="1">
                <a:spLocks noRot="1" noChangeAspect="1" noMove="1" noResize="1" noEditPoints="1" noAdjustHandles="1" noChangeArrowheads="1" noChangeShapeType="1" noTextEdit="1"/>
              </p:cNvSpPr>
              <p:nvPr/>
            </p:nvSpPr>
            <p:spPr>
              <a:xfrm>
                <a:off x="5974080" y="2875323"/>
                <a:ext cx="5262880" cy="794513"/>
              </a:xfrm>
              <a:prstGeom prst="rect">
                <a:avLst/>
              </a:prstGeom>
              <a:blipFill>
                <a:blip r:embed="rId6"/>
                <a:stretch>
                  <a:fillRect l="-241" b="-7937"/>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9958C6AE-ABDF-8158-685E-0625033B4E6E}"/>
                  </a:ext>
                </a:extLst>
              </p:cNvPr>
              <p:cNvSpPr txBox="1"/>
              <p:nvPr/>
            </p:nvSpPr>
            <p:spPr>
              <a:xfrm>
                <a:off x="6024880" y="3881163"/>
                <a:ext cx="5262880" cy="79451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dirty="0" smtClean="0">
                          <a:solidFill>
                            <a:schemeClr val="accent1"/>
                          </a:solidFill>
                          <a:latin typeface="Cambria Math" panose="02040503050406030204" pitchFamily="18" charset="0"/>
                        </a:rPr>
                        <m:t>𝐂𝐨𝐧𝐜𝐞𝐧𝐭𝐫𝐚𝐭𝐢𝐨𝐧</m:t>
                      </m:r>
                      <m:r>
                        <a:rPr lang="en-GB" sz="2400" b="1" i="0" dirty="0" smtClean="0">
                          <a:solidFill>
                            <a:schemeClr val="accent1"/>
                          </a:solidFill>
                          <a:latin typeface="Cambria Math" panose="02040503050406030204" pitchFamily="18" charset="0"/>
                        </a:rPr>
                        <m:t>= </m:t>
                      </m:r>
                      <m:f>
                        <m:fPr>
                          <m:ctrlPr>
                            <a:rPr lang="en-GB" sz="2400" b="1" i="1" dirty="0" smtClean="0">
                              <a:solidFill>
                                <a:schemeClr val="accent1"/>
                              </a:solidFill>
                              <a:latin typeface="Cambria Math" panose="02040503050406030204" pitchFamily="18" charset="0"/>
                            </a:rPr>
                          </m:ctrlPr>
                        </m:fPr>
                        <m:num>
                          <m:r>
                            <a:rPr lang="en-GB" sz="2400" b="1" i="0" dirty="0" smtClean="0">
                              <a:solidFill>
                                <a:schemeClr val="accent1"/>
                              </a:solidFill>
                              <a:latin typeface="Cambria Math" panose="02040503050406030204" pitchFamily="18" charset="0"/>
                            </a:rPr>
                            <m:t>𝟎</m:t>
                          </m:r>
                          <m:r>
                            <a:rPr lang="en-GB" sz="2400" b="1" i="0" dirty="0" smtClean="0">
                              <a:solidFill>
                                <a:schemeClr val="accent1"/>
                              </a:solidFill>
                              <a:latin typeface="Cambria Math" panose="02040503050406030204" pitchFamily="18" charset="0"/>
                            </a:rPr>
                            <m:t>.</m:t>
                          </m:r>
                          <m:r>
                            <a:rPr lang="en-GB" sz="2400" b="1" i="0" dirty="0" smtClean="0">
                              <a:solidFill>
                                <a:schemeClr val="accent1"/>
                              </a:solidFill>
                              <a:latin typeface="Cambria Math" panose="02040503050406030204" pitchFamily="18" charset="0"/>
                            </a:rPr>
                            <m:t>𝟏𝟔𝟕</m:t>
                          </m:r>
                        </m:num>
                        <m:den>
                          <m:r>
                            <a:rPr lang="en-GB" sz="2400" b="1" i="0" dirty="0" smtClean="0">
                              <a:solidFill>
                                <a:schemeClr val="accent1"/>
                              </a:solidFill>
                              <a:latin typeface="Cambria Math" panose="02040503050406030204" pitchFamily="18" charset="0"/>
                            </a:rPr>
                            <m:t>𝟎</m:t>
                          </m:r>
                          <m:r>
                            <a:rPr lang="en-GB" sz="2400" b="1" i="0" dirty="0" smtClean="0">
                              <a:solidFill>
                                <a:schemeClr val="accent1"/>
                              </a:solidFill>
                              <a:latin typeface="Cambria Math" panose="02040503050406030204" pitchFamily="18" charset="0"/>
                            </a:rPr>
                            <m:t>.</m:t>
                          </m:r>
                          <m:r>
                            <a:rPr lang="en-GB" sz="2400" b="1" i="0" dirty="0" smtClean="0">
                              <a:solidFill>
                                <a:schemeClr val="accent1"/>
                              </a:solidFill>
                              <a:latin typeface="Cambria Math" panose="02040503050406030204" pitchFamily="18" charset="0"/>
                            </a:rPr>
                            <m:t>𝟐𝟓</m:t>
                          </m:r>
                        </m:den>
                      </m:f>
                    </m:oMath>
                  </m:oMathPara>
                </a14:m>
                <a:endParaRPr lang="en-GB" sz="2400" b="1" dirty="0">
                  <a:solidFill>
                    <a:schemeClr val="accent1"/>
                  </a:solidFill>
                  <a:latin typeface="Century Gothic" panose="020B0502020202020204" pitchFamily="34" charset="0"/>
                </a:endParaRPr>
              </a:p>
            </p:txBody>
          </p:sp>
        </mc:Choice>
        <mc:Fallback>
          <p:sp>
            <p:nvSpPr>
              <p:cNvPr id="12" name="TextBox 11">
                <a:extLst>
                  <a:ext uri="{FF2B5EF4-FFF2-40B4-BE49-F238E27FC236}">
                    <a16:creationId xmlns:a16="http://schemas.microsoft.com/office/drawing/2014/main" id="{9958C6AE-ABDF-8158-685E-0625033B4E6E}"/>
                  </a:ext>
                </a:extLst>
              </p:cNvPr>
              <p:cNvSpPr txBox="1">
                <a:spLocks noRot="1" noChangeAspect="1" noMove="1" noResize="1" noEditPoints="1" noAdjustHandles="1" noChangeArrowheads="1" noChangeShapeType="1" noTextEdit="1"/>
              </p:cNvSpPr>
              <p:nvPr/>
            </p:nvSpPr>
            <p:spPr>
              <a:xfrm>
                <a:off x="6024880" y="3881163"/>
                <a:ext cx="5262880" cy="794513"/>
              </a:xfrm>
              <a:prstGeom prst="rect">
                <a:avLst/>
              </a:prstGeom>
              <a:blipFill>
                <a:blip r:embed="rId7"/>
                <a:stretch>
                  <a:fillRect l="-241" b="-4688"/>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9BC98D6A-D85F-7FA8-C456-1B73C8BF2A4C}"/>
                  </a:ext>
                </a:extLst>
              </p:cNvPr>
              <p:cNvSpPr txBox="1"/>
              <p:nvPr/>
            </p:nvSpPr>
            <p:spPr>
              <a:xfrm>
                <a:off x="6035040" y="5029243"/>
                <a:ext cx="5262880" cy="45313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dirty="0" smtClean="0">
                          <a:solidFill>
                            <a:schemeClr val="accent1"/>
                          </a:solidFill>
                          <a:latin typeface="Cambria Math" panose="02040503050406030204" pitchFamily="18" charset="0"/>
                        </a:rPr>
                        <m:t>𝐂𝐨𝐧𝐜𝐞𝐧𝐭𝐫𝐚𝐭𝐢𝐨𝐧</m:t>
                      </m:r>
                      <m:r>
                        <a:rPr lang="en-GB" sz="2400" b="1" i="0" dirty="0" smtClean="0">
                          <a:solidFill>
                            <a:schemeClr val="accent1"/>
                          </a:solidFill>
                          <a:latin typeface="Cambria Math" panose="02040503050406030204" pitchFamily="18" charset="0"/>
                        </a:rPr>
                        <m:t>=</m:t>
                      </m:r>
                      <m:r>
                        <a:rPr lang="en-GB" sz="2400" b="1" i="0" dirty="0" smtClean="0">
                          <a:solidFill>
                            <a:schemeClr val="accent1"/>
                          </a:solidFill>
                          <a:latin typeface="Cambria Math" panose="02040503050406030204" pitchFamily="18" charset="0"/>
                        </a:rPr>
                        <m:t>𝟎</m:t>
                      </m:r>
                      <m:r>
                        <a:rPr lang="en-GB" sz="2400" b="1" i="0" dirty="0" smtClean="0">
                          <a:solidFill>
                            <a:schemeClr val="accent1"/>
                          </a:solidFill>
                          <a:latin typeface="Cambria Math" panose="02040503050406030204" pitchFamily="18" charset="0"/>
                        </a:rPr>
                        <m:t>.</m:t>
                      </m:r>
                      <m:r>
                        <a:rPr lang="en-GB" sz="2400" b="1" i="0" dirty="0" smtClean="0">
                          <a:solidFill>
                            <a:schemeClr val="accent1"/>
                          </a:solidFill>
                          <a:latin typeface="Cambria Math" panose="02040503050406030204" pitchFamily="18" charset="0"/>
                        </a:rPr>
                        <m:t>𝟔𝟕</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𝐦𝐨𝐥</m:t>
                      </m:r>
                      <m:r>
                        <a:rPr lang="en-GB" sz="2400" b="1" i="0" dirty="0" smtClean="0">
                          <a:solidFill>
                            <a:schemeClr val="accent1"/>
                          </a:solidFill>
                          <a:latin typeface="Cambria Math" panose="02040503050406030204" pitchFamily="18" charset="0"/>
                        </a:rPr>
                        <m:t>/</m:t>
                      </m:r>
                      <m:r>
                        <a:rPr lang="en-GB" sz="2400" b="1" i="0" dirty="0" smtClean="0">
                          <a:solidFill>
                            <a:schemeClr val="accent1"/>
                          </a:solidFill>
                          <a:latin typeface="Cambria Math" panose="02040503050406030204" pitchFamily="18" charset="0"/>
                        </a:rPr>
                        <m:t>𝐝𝐦</m:t>
                      </m:r>
                      <m:r>
                        <a:rPr lang="en-GB" sz="2400" b="1" i="0" baseline="30000" dirty="0" smtClean="0">
                          <a:solidFill>
                            <a:schemeClr val="accent1"/>
                          </a:solidFill>
                          <a:latin typeface="Cambria Math" panose="02040503050406030204" pitchFamily="18" charset="0"/>
                        </a:rPr>
                        <m:t> </m:t>
                      </m:r>
                      <m:r>
                        <a:rPr lang="en-GB" sz="2400" b="1" i="0" baseline="30000" dirty="0" smtClean="0">
                          <a:solidFill>
                            <a:schemeClr val="accent1"/>
                          </a:solidFill>
                          <a:latin typeface="Cambria Math" panose="02040503050406030204" pitchFamily="18" charset="0"/>
                        </a:rPr>
                        <m:t>𝟑</m:t>
                      </m:r>
                    </m:oMath>
                  </m:oMathPara>
                </a14:m>
                <a:endParaRPr lang="en-GB" sz="2400" b="1" baseline="30000" dirty="0">
                  <a:solidFill>
                    <a:schemeClr val="accent1"/>
                  </a:solidFill>
                  <a:latin typeface="Century Gothic" panose="020B0502020202020204" pitchFamily="34" charset="0"/>
                </a:endParaRPr>
              </a:p>
            </p:txBody>
          </p:sp>
        </mc:Choice>
        <mc:Fallback>
          <p:sp>
            <p:nvSpPr>
              <p:cNvPr id="13" name="TextBox 12">
                <a:extLst>
                  <a:ext uri="{FF2B5EF4-FFF2-40B4-BE49-F238E27FC236}">
                    <a16:creationId xmlns:a16="http://schemas.microsoft.com/office/drawing/2014/main" id="{9BC98D6A-D85F-7FA8-C456-1B73C8BF2A4C}"/>
                  </a:ext>
                </a:extLst>
              </p:cNvPr>
              <p:cNvSpPr txBox="1">
                <a:spLocks noRot="1" noChangeAspect="1" noMove="1" noResize="1" noEditPoints="1" noAdjustHandles="1" noChangeArrowheads="1" noChangeShapeType="1" noTextEdit="1"/>
              </p:cNvSpPr>
              <p:nvPr/>
            </p:nvSpPr>
            <p:spPr>
              <a:xfrm>
                <a:off x="6035040" y="5029243"/>
                <a:ext cx="5262880" cy="453137"/>
              </a:xfrm>
              <a:prstGeom prst="rect">
                <a:avLst/>
              </a:prstGeom>
              <a:blipFill>
                <a:blip r:embed="rId8"/>
                <a:stretch>
                  <a:fillRect l="-241" t="-13889" b="-25000"/>
                </a:stretch>
              </a:blipFill>
            </p:spPr>
            <p:txBody>
              <a:bodyPr/>
              <a:lstStyle/>
              <a:p>
                <a:r>
                  <a:rPr lang="en-GB">
                    <a:noFill/>
                  </a:rPr>
                  <a:t> </a:t>
                </a:r>
              </a:p>
            </p:txBody>
          </p:sp>
        </mc:Fallback>
      </mc:AlternateContent>
      <p:cxnSp>
        <p:nvCxnSpPr>
          <p:cNvPr id="14" name="Straight Connector 13">
            <a:extLst>
              <a:ext uri="{FF2B5EF4-FFF2-40B4-BE49-F238E27FC236}">
                <a16:creationId xmlns:a16="http://schemas.microsoft.com/office/drawing/2014/main" id="{6FBDB73F-A1BC-E167-AE57-DFD86A2B58EE}"/>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4113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P spid="9" grpId="0"/>
      <p:bldP spid="10" grpId="0"/>
      <p:bldP spid="11" grpId="0"/>
      <p:bldP spid="12"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6;p2">
            <a:extLst>
              <a:ext uri="{FF2B5EF4-FFF2-40B4-BE49-F238E27FC236}">
                <a16:creationId xmlns:a16="http://schemas.microsoft.com/office/drawing/2014/main" id="{E1B0064B-C01E-3EAA-E465-5253F2BE2AC8}"/>
              </a:ext>
            </a:extLst>
          </p:cNvPr>
          <p:cNvSpPr txBox="1"/>
          <p:nvPr/>
        </p:nvSpPr>
        <p:spPr>
          <a:xfrm>
            <a:off x="354274" y="720000"/>
            <a:ext cx="10991452" cy="6001603"/>
          </a:xfrm>
          <a:prstGeom prst="rect">
            <a:avLst/>
          </a:prstGeom>
          <a:solidFill>
            <a:schemeClr val="accent3">
              <a:lumMod val="60000"/>
              <a:lumOff val="40000"/>
            </a:schemeClr>
          </a:solid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r>
              <a:rPr lang="en-GB" sz="2400" b="1" i="1" u="none" strike="noStrike" cap="none" dirty="0">
                <a:solidFill>
                  <a:schemeClr val="dk1"/>
                </a:solidFill>
                <a:latin typeface="Century Gothic"/>
                <a:ea typeface="Century Gothic"/>
                <a:cs typeface="Century Gothic"/>
                <a:sym typeface="Century Gothic"/>
              </a:rPr>
              <a:t>Higher Tier only</a:t>
            </a:r>
            <a:endParaRPr sz="2400" b="1" i="1" u="none" strike="noStrike" cap="none"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b="0" i="0" u="none" strike="noStrike" cap="none" dirty="0">
              <a:solidFill>
                <a:schemeClr val="dk1"/>
              </a:solidFill>
              <a:latin typeface="Century Gothic"/>
              <a:ea typeface="Arial"/>
              <a:cs typeface="Arial"/>
              <a:sym typeface="Century Gothic"/>
            </a:endParaRPr>
          </a:p>
        </p:txBody>
      </p:sp>
      <p:sp>
        <p:nvSpPr>
          <p:cNvPr id="2" name="Title 1">
            <a:extLst>
              <a:ext uri="{FF2B5EF4-FFF2-40B4-BE49-F238E27FC236}">
                <a16:creationId xmlns:a16="http://schemas.microsoft.com/office/drawing/2014/main" id="{81FD9CE7-0214-A841-9F8F-F01E69093CE7}"/>
              </a:ext>
            </a:extLst>
          </p:cNvPr>
          <p:cNvSpPr>
            <a:spLocks noGrp="1"/>
          </p:cNvSpPr>
          <p:nvPr>
            <p:ph type="title"/>
          </p:nvPr>
        </p:nvSpPr>
        <p:spPr/>
        <p:txBody>
          <a:bodyPr/>
          <a:lstStyle/>
          <a:p>
            <a:r>
              <a:rPr lang="en-US" dirty="0">
                <a:latin typeface="Century Gothic" panose="020B0502020202020204" pitchFamily="34" charset="0"/>
              </a:rPr>
              <a:t>Calculating an Unknown Concentration</a:t>
            </a:r>
          </a:p>
        </p:txBody>
      </p:sp>
      <p:cxnSp>
        <p:nvCxnSpPr>
          <p:cNvPr id="6" name="Straight Connector 5">
            <a:extLst>
              <a:ext uri="{FF2B5EF4-FFF2-40B4-BE49-F238E27FC236}">
                <a16:creationId xmlns:a16="http://schemas.microsoft.com/office/drawing/2014/main" id="{009ED527-C14D-FA94-F5B7-5B12824F504D}"/>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D20897-E04E-6123-C5B9-97CA0BCEFF52}"/>
              </a:ext>
            </a:extLst>
          </p:cNvPr>
          <p:cNvSpPr txBox="1"/>
          <p:nvPr/>
        </p:nvSpPr>
        <p:spPr>
          <a:xfrm>
            <a:off x="323223" y="3848122"/>
            <a:ext cx="2291012" cy="369332"/>
          </a:xfrm>
          <a:prstGeom prst="rect">
            <a:avLst/>
          </a:prstGeom>
          <a:noFill/>
        </p:spPr>
        <p:txBody>
          <a:bodyPr wrap="none" rtlCol="0">
            <a:spAutoFit/>
          </a:bodyPr>
          <a:lstStyle/>
          <a:p>
            <a:r>
              <a:rPr lang="en-US" b="1" dirty="0">
                <a:latin typeface="Century Gothic" panose="020B0502020202020204" pitchFamily="34" charset="0"/>
              </a:rPr>
              <a:t>Volume = 0.15 dm</a:t>
            </a:r>
            <a:r>
              <a:rPr lang="en-US" b="1" baseline="30000" dirty="0">
                <a:latin typeface="Century Gothic" panose="020B0502020202020204" pitchFamily="34" charset="0"/>
              </a:rPr>
              <a:t>3</a:t>
            </a:r>
            <a:endParaRPr lang="en-US" b="1" dirty="0">
              <a:latin typeface="Century Gothic" panose="020B0502020202020204" pitchFamily="34" charset="0"/>
            </a:endParaRPr>
          </a:p>
        </p:txBody>
      </p:sp>
      <p:sp>
        <p:nvSpPr>
          <p:cNvPr id="8" name="TextBox 7">
            <a:extLst>
              <a:ext uri="{FF2B5EF4-FFF2-40B4-BE49-F238E27FC236}">
                <a16:creationId xmlns:a16="http://schemas.microsoft.com/office/drawing/2014/main" id="{28B75ED4-4521-EC44-5F90-C1CBE8FB3603}"/>
              </a:ext>
            </a:extLst>
          </p:cNvPr>
          <p:cNvSpPr txBox="1"/>
          <p:nvPr/>
        </p:nvSpPr>
        <p:spPr>
          <a:xfrm>
            <a:off x="4610294" y="3782318"/>
            <a:ext cx="2291012" cy="369332"/>
          </a:xfrm>
          <a:prstGeom prst="rect">
            <a:avLst/>
          </a:prstGeom>
          <a:noFill/>
        </p:spPr>
        <p:txBody>
          <a:bodyPr wrap="none" rtlCol="0">
            <a:spAutoFit/>
          </a:bodyPr>
          <a:lstStyle/>
          <a:p>
            <a:r>
              <a:rPr lang="en-US" b="1" dirty="0">
                <a:latin typeface="Century Gothic" panose="020B0502020202020204" pitchFamily="34" charset="0"/>
              </a:rPr>
              <a:t>Volume = 0.05 dm</a:t>
            </a:r>
            <a:r>
              <a:rPr lang="en-US" b="1" baseline="30000" dirty="0">
                <a:latin typeface="Century Gothic" panose="020B0502020202020204" pitchFamily="34" charset="0"/>
              </a:rPr>
              <a:t>3</a:t>
            </a:r>
            <a:endParaRPr lang="en-US" b="1" dirty="0">
              <a:latin typeface="Century Gothic" panose="020B0502020202020204" pitchFamily="34" charset="0"/>
            </a:endParaRPr>
          </a:p>
        </p:txBody>
      </p:sp>
      <p:sp>
        <p:nvSpPr>
          <p:cNvPr id="9" name="TextBox 8">
            <a:extLst>
              <a:ext uri="{FF2B5EF4-FFF2-40B4-BE49-F238E27FC236}">
                <a16:creationId xmlns:a16="http://schemas.microsoft.com/office/drawing/2014/main" id="{2635F0F1-F15C-E12D-0477-6B5A00EC5855}"/>
              </a:ext>
            </a:extLst>
          </p:cNvPr>
          <p:cNvSpPr txBox="1"/>
          <p:nvPr/>
        </p:nvSpPr>
        <p:spPr>
          <a:xfrm>
            <a:off x="323223" y="4127618"/>
            <a:ext cx="3422732" cy="369332"/>
          </a:xfrm>
          <a:prstGeom prst="rect">
            <a:avLst/>
          </a:prstGeom>
          <a:noFill/>
        </p:spPr>
        <p:txBody>
          <a:bodyPr wrap="none" rtlCol="0">
            <a:spAutoFit/>
          </a:bodyPr>
          <a:lstStyle/>
          <a:p>
            <a:r>
              <a:rPr lang="en-US" b="1" dirty="0">
                <a:latin typeface="Century Gothic" panose="020B0502020202020204" pitchFamily="34" charset="0"/>
              </a:rPr>
              <a:t>Concentration = 0.5 mol/dm</a:t>
            </a:r>
            <a:r>
              <a:rPr lang="en-US" b="1" baseline="30000" dirty="0">
                <a:latin typeface="Century Gothic" panose="020B0502020202020204" pitchFamily="34" charset="0"/>
              </a:rPr>
              <a:t>3</a:t>
            </a:r>
            <a:endParaRPr lang="en-US" b="1" dirty="0">
              <a:latin typeface="Century Gothic" panose="020B0502020202020204" pitchFamily="34" charset="0"/>
            </a:endParaRPr>
          </a:p>
        </p:txBody>
      </p:sp>
      <p:sp>
        <p:nvSpPr>
          <p:cNvPr id="10" name="TextBox 9">
            <a:extLst>
              <a:ext uri="{FF2B5EF4-FFF2-40B4-BE49-F238E27FC236}">
                <a16:creationId xmlns:a16="http://schemas.microsoft.com/office/drawing/2014/main" id="{C53AE4F5-2543-50BA-B9E6-8F8745849D9C}"/>
              </a:ext>
            </a:extLst>
          </p:cNvPr>
          <p:cNvSpPr txBox="1"/>
          <p:nvPr/>
        </p:nvSpPr>
        <p:spPr>
          <a:xfrm>
            <a:off x="4591147" y="4092344"/>
            <a:ext cx="2183611" cy="369332"/>
          </a:xfrm>
          <a:prstGeom prst="rect">
            <a:avLst/>
          </a:prstGeom>
          <a:noFill/>
        </p:spPr>
        <p:txBody>
          <a:bodyPr wrap="none" rtlCol="0">
            <a:spAutoFit/>
          </a:bodyPr>
          <a:lstStyle/>
          <a:p>
            <a:r>
              <a:rPr lang="en-US" b="1" dirty="0">
                <a:latin typeface="Century Gothic" panose="020B0502020202020204" pitchFamily="34" charset="0"/>
              </a:rPr>
              <a:t>Concentration = ?</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D2F5C1BB-13F6-EA67-7C70-40600B53E1ED}"/>
                  </a:ext>
                </a:extLst>
              </p:cNvPr>
              <p:cNvSpPr txBox="1"/>
              <p:nvPr/>
            </p:nvSpPr>
            <p:spPr>
              <a:xfrm>
                <a:off x="323222" y="4608800"/>
                <a:ext cx="4059591" cy="56047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1600" b="1" i="0" dirty="0" smtClean="0">
                          <a:solidFill>
                            <a:schemeClr val="accent1"/>
                          </a:solidFill>
                          <a:latin typeface="Cambria Math" panose="02040503050406030204" pitchFamily="18" charset="0"/>
                        </a:rPr>
                        <m:t>𝐂𝐨𝐧𝐜𝐞𝐧𝐭𝐫𝐚𝐭𝐢𝐨𝐧</m:t>
                      </m:r>
                      <m:r>
                        <a:rPr lang="en-GB" sz="1600" b="1" i="0" dirty="0" smtClean="0">
                          <a:solidFill>
                            <a:schemeClr val="accent1"/>
                          </a:solidFill>
                          <a:latin typeface="Cambria Math" panose="02040503050406030204" pitchFamily="18" charset="0"/>
                        </a:rPr>
                        <m:t>= </m:t>
                      </m:r>
                      <m:f>
                        <m:fPr>
                          <m:ctrlPr>
                            <a:rPr lang="en-GB" sz="1600" b="1" i="1" dirty="0" smtClean="0">
                              <a:solidFill>
                                <a:schemeClr val="accent1"/>
                              </a:solidFill>
                              <a:latin typeface="Cambria Math" panose="02040503050406030204" pitchFamily="18" charset="0"/>
                            </a:rPr>
                          </m:ctrlPr>
                        </m:fPr>
                        <m:num>
                          <m:r>
                            <a:rPr lang="en-GB" sz="1600" b="1" i="0" dirty="0" smtClean="0">
                              <a:solidFill>
                                <a:schemeClr val="accent1"/>
                              </a:solidFill>
                              <a:latin typeface="Cambria Math" panose="02040503050406030204" pitchFamily="18" charset="0"/>
                            </a:rPr>
                            <m:t>𝐧𝐮𝐦𝐛𝐞𝐫</m:t>
                          </m:r>
                          <m:r>
                            <a:rPr lang="en-GB" sz="1600" b="1" i="0" dirty="0" smtClean="0">
                              <a:solidFill>
                                <a:schemeClr val="accent1"/>
                              </a:solidFill>
                              <a:latin typeface="Cambria Math" panose="02040503050406030204" pitchFamily="18" charset="0"/>
                            </a:rPr>
                            <m:t> </m:t>
                          </m:r>
                          <m:r>
                            <a:rPr lang="en-GB" sz="1600" b="1" i="0" dirty="0" smtClean="0">
                              <a:solidFill>
                                <a:schemeClr val="accent1"/>
                              </a:solidFill>
                              <a:latin typeface="Cambria Math" panose="02040503050406030204" pitchFamily="18" charset="0"/>
                            </a:rPr>
                            <m:t>𝐨𝐟</m:t>
                          </m:r>
                          <m:r>
                            <a:rPr lang="en-GB" sz="1600" b="1" i="0" dirty="0" smtClean="0">
                              <a:solidFill>
                                <a:schemeClr val="accent1"/>
                              </a:solidFill>
                              <a:latin typeface="Cambria Math" panose="02040503050406030204" pitchFamily="18" charset="0"/>
                            </a:rPr>
                            <m:t> </m:t>
                          </m:r>
                          <m:r>
                            <a:rPr lang="en-GB" sz="1600" b="1" i="0" dirty="0" smtClean="0">
                              <a:solidFill>
                                <a:schemeClr val="accent1"/>
                              </a:solidFill>
                              <a:latin typeface="Cambria Math" panose="02040503050406030204" pitchFamily="18" charset="0"/>
                            </a:rPr>
                            <m:t>𝐦𝐨𝐥𝐞𝐬</m:t>
                          </m:r>
                        </m:num>
                        <m:den>
                          <m:r>
                            <a:rPr lang="en-GB" sz="1600" b="1" i="0" dirty="0" smtClean="0">
                              <a:solidFill>
                                <a:schemeClr val="accent1"/>
                              </a:solidFill>
                              <a:latin typeface="Cambria Math" panose="02040503050406030204" pitchFamily="18" charset="0"/>
                            </a:rPr>
                            <m:t>𝐯𝐨𝐥𝐮𝐦𝐞</m:t>
                          </m:r>
                        </m:den>
                      </m:f>
                    </m:oMath>
                  </m:oMathPara>
                </a14:m>
                <a:endParaRPr lang="en-GB" sz="1600" b="1" dirty="0">
                  <a:solidFill>
                    <a:schemeClr val="accent1"/>
                  </a:solidFill>
                  <a:latin typeface="Century Gothic" panose="020B0502020202020204" pitchFamily="34" charset="0"/>
                </a:endParaRPr>
              </a:p>
            </p:txBody>
          </p:sp>
        </mc:Choice>
        <mc:Fallback>
          <p:sp>
            <p:nvSpPr>
              <p:cNvPr id="13" name="TextBox 12">
                <a:extLst>
                  <a:ext uri="{FF2B5EF4-FFF2-40B4-BE49-F238E27FC236}">
                    <a16:creationId xmlns:a16="http://schemas.microsoft.com/office/drawing/2014/main" id="{D2F5C1BB-13F6-EA67-7C70-40600B53E1ED}"/>
                  </a:ext>
                </a:extLst>
              </p:cNvPr>
              <p:cNvSpPr txBox="1">
                <a:spLocks noRot="1" noChangeAspect="1" noMove="1" noResize="1" noEditPoints="1" noAdjustHandles="1" noChangeArrowheads="1" noChangeShapeType="1" noTextEdit="1"/>
              </p:cNvSpPr>
              <p:nvPr/>
            </p:nvSpPr>
            <p:spPr>
              <a:xfrm>
                <a:off x="323222" y="4608800"/>
                <a:ext cx="4059591" cy="560474"/>
              </a:xfrm>
              <a:prstGeom prst="rect">
                <a:avLst/>
              </a:prstGeom>
              <a:blipFill>
                <a:blip r:embed="rId3"/>
                <a:stretch>
                  <a:fillRect b="-2174"/>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22F24AFF-50AF-9828-6E37-F1A680560F7F}"/>
                  </a:ext>
                </a:extLst>
              </p:cNvPr>
              <p:cNvSpPr txBox="1"/>
              <p:nvPr/>
            </p:nvSpPr>
            <p:spPr>
              <a:xfrm>
                <a:off x="354274" y="5249110"/>
                <a:ext cx="4059591" cy="57913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1600" b="1" i="0" dirty="0" smtClean="0">
                          <a:solidFill>
                            <a:schemeClr val="accent1"/>
                          </a:solidFill>
                          <a:latin typeface="Cambria Math" panose="02040503050406030204" pitchFamily="18" charset="0"/>
                        </a:rPr>
                        <m:t>𝐧𝐮𝐦𝐛𝐞𝐫</m:t>
                      </m:r>
                      <m:r>
                        <a:rPr lang="en-GB" sz="1600" b="1" i="0" dirty="0" smtClean="0">
                          <a:solidFill>
                            <a:schemeClr val="accent1"/>
                          </a:solidFill>
                          <a:latin typeface="Cambria Math" panose="02040503050406030204" pitchFamily="18" charset="0"/>
                        </a:rPr>
                        <m:t> </m:t>
                      </m:r>
                      <m:r>
                        <a:rPr lang="en-GB" sz="1600" b="1" i="0" dirty="0" smtClean="0">
                          <a:solidFill>
                            <a:schemeClr val="accent1"/>
                          </a:solidFill>
                          <a:latin typeface="Cambria Math" panose="02040503050406030204" pitchFamily="18" charset="0"/>
                        </a:rPr>
                        <m:t>𝐨𝐟</m:t>
                      </m:r>
                      <m:r>
                        <a:rPr lang="en-GB" sz="1600" b="1" i="0" dirty="0" smtClean="0">
                          <a:solidFill>
                            <a:schemeClr val="accent1"/>
                          </a:solidFill>
                          <a:latin typeface="Cambria Math" panose="02040503050406030204" pitchFamily="18" charset="0"/>
                        </a:rPr>
                        <m:t> </m:t>
                      </m:r>
                      <m:r>
                        <a:rPr lang="en-GB" sz="1600" b="1" i="0" dirty="0" smtClean="0">
                          <a:solidFill>
                            <a:schemeClr val="accent1"/>
                          </a:solidFill>
                          <a:latin typeface="Cambria Math" panose="02040503050406030204" pitchFamily="18" charset="0"/>
                        </a:rPr>
                        <m:t>𝐦𝐨𝐥𝐞𝐬</m:t>
                      </m:r>
                      <m:r>
                        <a:rPr lang="en-GB" sz="1600" b="1" i="0" dirty="0" smtClean="0">
                          <a:solidFill>
                            <a:schemeClr val="accent1"/>
                          </a:solidFill>
                          <a:latin typeface="Cambria Math" panose="02040503050406030204" pitchFamily="18" charset="0"/>
                        </a:rPr>
                        <m:t>=</m:t>
                      </m:r>
                      <m:r>
                        <a:rPr lang="en-GB" sz="1600" b="1" i="1" dirty="0" smtClean="0">
                          <a:solidFill>
                            <a:schemeClr val="accent1"/>
                          </a:solidFill>
                          <a:latin typeface="Cambria Math" panose="02040503050406030204" pitchFamily="18" charset="0"/>
                        </a:rPr>
                        <m:t>𝒄𝒐𝒏𝒄𝒆𝒏𝒕𝒓𝒂𝒕𝒊𝒐𝒏</m:t>
                      </m:r>
                      <m:r>
                        <a:rPr lang="en-GB" sz="1600" b="1" i="1" dirty="0" smtClean="0">
                          <a:solidFill>
                            <a:schemeClr val="accent1"/>
                          </a:solidFill>
                          <a:latin typeface="Cambria Math" panose="02040503050406030204" pitchFamily="18" charset="0"/>
                        </a:rPr>
                        <m:t> × </m:t>
                      </m:r>
                      <m:r>
                        <a:rPr lang="en-GB" sz="1600" b="1" i="1" dirty="0" smtClean="0">
                          <a:solidFill>
                            <a:schemeClr val="accent1"/>
                          </a:solidFill>
                          <a:latin typeface="Cambria Math" panose="02040503050406030204" pitchFamily="18" charset="0"/>
                        </a:rPr>
                        <m:t>𝒗𝒐𝒍𝒖𝒎𝒆</m:t>
                      </m:r>
                    </m:oMath>
                  </m:oMathPara>
                </a14:m>
                <a:endParaRPr lang="en-GB" sz="1600" b="1" dirty="0">
                  <a:solidFill>
                    <a:schemeClr val="accent1"/>
                  </a:solidFill>
                  <a:latin typeface="Century Gothic" panose="020B0502020202020204" pitchFamily="34" charset="0"/>
                </a:endParaRPr>
              </a:p>
            </p:txBody>
          </p:sp>
        </mc:Choice>
        <mc:Fallback>
          <p:sp>
            <p:nvSpPr>
              <p:cNvPr id="15" name="TextBox 14">
                <a:extLst>
                  <a:ext uri="{FF2B5EF4-FFF2-40B4-BE49-F238E27FC236}">
                    <a16:creationId xmlns:a16="http://schemas.microsoft.com/office/drawing/2014/main" id="{22F24AFF-50AF-9828-6E37-F1A680560F7F}"/>
                  </a:ext>
                </a:extLst>
              </p:cNvPr>
              <p:cNvSpPr txBox="1">
                <a:spLocks noRot="1" noChangeAspect="1" noMove="1" noResize="1" noEditPoints="1" noAdjustHandles="1" noChangeArrowheads="1" noChangeShapeType="1" noTextEdit="1"/>
              </p:cNvSpPr>
              <p:nvPr/>
            </p:nvSpPr>
            <p:spPr>
              <a:xfrm>
                <a:off x="354274" y="5249110"/>
                <a:ext cx="4059591" cy="579133"/>
              </a:xfrm>
              <a:prstGeom prst="rect">
                <a:avLst/>
              </a:prstGeom>
              <a:blipFill>
                <a:blip r:embed="rId4"/>
                <a:stretch>
                  <a:fillRect b="-8696"/>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973DE8FB-71BD-6D26-9040-381CC58CE98E}"/>
                  </a:ext>
                </a:extLst>
              </p:cNvPr>
              <p:cNvSpPr txBox="1"/>
              <p:nvPr/>
            </p:nvSpPr>
            <p:spPr>
              <a:xfrm>
                <a:off x="393682" y="5825656"/>
                <a:ext cx="4059591" cy="3385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1600" b="1" i="0" dirty="0" smtClean="0">
                          <a:solidFill>
                            <a:schemeClr val="accent1"/>
                          </a:solidFill>
                          <a:latin typeface="Cambria Math" panose="02040503050406030204" pitchFamily="18" charset="0"/>
                        </a:rPr>
                        <m:t>𝐧𝐮𝐦𝐛𝐞𝐫</m:t>
                      </m:r>
                      <m:r>
                        <a:rPr lang="en-GB" sz="1600" b="1" i="0" dirty="0" smtClean="0">
                          <a:solidFill>
                            <a:schemeClr val="accent1"/>
                          </a:solidFill>
                          <a:latin typeface="Cambria Math" panose="02040503050406030204" pitchFamily="18" charset="0"/>
                        </a:rPr>
                        <m:t> </m:t>
                      </m:r>
                      <m:r>
                        <a:rPr lang="en-GB" sz="1600" b="1" i="0" dirty="0" smtClean="0">
                          <a:solidFill>
                            <a:schemeClr val="accent1"/>
                          </a:solidFill>
                          <a:latin typeface="Cambria Math" panose="02040503050406030204" pitchFamily="18" charset="0"/>
                        </a:rPr>
                        <m:t>𝐨𝐟</m:t>
                      </m:r>
                      <m:r>
                        <a:rPr lang="en-GB" sz="1600" b="1" i="0" dirty="0" smtClean="0">
                          <a:solidFill>
                            <a:schemeClr val="accent1"/>
                          </a:solidFill>
                          <a:latin typeface="Cambria Math" panose="02040503050406030204" pitchFamily="18" charset="0"/>
                        </a:rPr>
                        <m:t> </m:t>
                      </m:r>
                      <m:r>
                        <a:rPr lang="en-GB" sz="1600" b="1" i="0" dirty="0" smtClean="0">
                          <a:solidFill>
                            <a:schemeClr val="accent1"/>
                          </a:solidFill>
                          <a:latin typeface="Cambria Math" panose="02040503050406030204" pitchFamily="18" charset="0"/>
                        </a:rPr>
                        <m:t>𝐦𝐨𝐥𝐞𝐬</m:t>
                      </m:r>
                      <m:r>
                        <a:rPr lang="en-GB" sz="1600" b="1" i="0" dirty="0" smtClean="0">
                          <a:solidFill>
                            <a:schemeClr val="accent1"/>
                          </a:solidFill>
                          <a:latin typeface="Cambria Math" panose="02040503050406030204" pitchFamily="18" charset="0"/>
                        </a:rPr>
                        <m:t>=</m:t>
                      </m:r>
                      <m:r>
                        <a:rPr lang="en-GB" sz="1600" b="1" i="1" dirty="0" smtClean="0">
                          <a:solidFill>
                            <a:schemeClr val="accent1"/>
                          </a:solidFill>
                          <a:latin typeface="Cambria Math" panose="02040503050406030204" pitchFamily="18" charset="0"/>
                        </a:rPr>
                        <m:t>𝟎</m:t>
                      </m:r>
                      <m:r>
                        <a:rPr lang="en-GB" sz="1600" b="1" i="1" dirty="0" smtClean="0">
                          <a:solidFill>
                            <a:schemeClr val="accent1"/>
                          </a:solidFill>
                          <a:latin typeface="Cambria Math" panose="02040503050406030204" pitchFamily="18" charset="0"/>
                        </a:rPr>
                        <m:t>.</m:t>
                      </m:r>
                      <m:r>
                        <a:rPr lang="en-GB" sz="1600" b="1" i="1" dirty="0" smtClean="0">
                          <a:solidFill>
                            <a:schemeClr val="accent1"/>
                          </a:solidFill>
                          <a:latin typeface="Cambria Math" panose="02040503050406030204" pitchFamily="18" charset="0"/>
                        </a:rPr>
                        <m:t>𝟓</m:t>
                      </m:r>
                      <m:r>
                        <a:rPr lang="en-GB" sz="1600" b="1" i="1" dirty="0" smtClean="0">
                          <a:solidFill>
                            <a:schemeClr val="accent1"/>
                          </a:solidFill>
                          <a:latin typeface="Cambria Math" panose="02040503050406030204" pitchFamily="18" charset="0"/>
                        </a:rPr>
                        <m:t> × </m:t>
                      </m:r>
                      <m:r>
                        <a:rPr lang="en-GB" sz="1600" b="1" i="1" dirty="0" smtClean="0">
                          <a:solidFill>
                            <a:schemeClr val="accent1"/>
                          </a:solidFill>
                          <a:latin typeface="Cambria Math" panose="02040503050406030204" pitchFamily="18" charset="0"/>
                        </a:rPr>
                        <m:t>𝟎</m:t>
                      </m:r>
                      <m:r>
                        <a:rPr lang="en-GB" sz="1600" b="1" i="1" dirty="0" smtClean="0">
                          <a:solidFill>
                            <a:schemeClr val="accent1"/>
                          </a:solidFill>
                          <a:latin typeface="Cambria Math" panose="02040503050406030204" pitchFamily="18" charset="0"/>
                        </a:rPr>
                        <m:t>.</m:t>
                      </m:r>
                      <m:r>
                        <a:rPr lang="en-GB" sz="1600" b="1" i="1" dirty="0" smtClean="0">
                          <a:solidFill>
                            <a:schemeClr val="accent1"/>
                          </a:solidFill>
                          <a:latin typeface="Cambria Math" panose="02040503050406030204" pitchFamily="18" charset="0"/>
                        </a:rPr>
                        <m:t>𝟏𝟓</m:t>
                      </m:r>
                    </m:oMath>
                  </m:oMathPara>
                </a14:m>
                <a:endParaRPr lang="en-GB" sz="1600" b="1" dirty="0">
                  <a:solidFill>
                    <a:schemeClr val="accent1"/>
                  </a:solidFill>
                  <a:latin typeface="Century Gothic" panose="020B0502020202020204" pitchFamily="34" charset="0"/>
                </a:endParaRPr>
              </a:p>
            </p:txBody>
          </p:sp>
        </mc:Choice>
        <mc:Fallback>
          <p:sp>
            <p:nvSpPr>
              <p:cNvPr id="16" name="TextBox 15">
                <a:extLst>
                  <a:ext uri="{FF2B5EF4-FFF2-40B4-BE49-F238E27FC236}">
                    <a16:creationId xmlns:a16="http://schemas.microsoft.com/office/drawing/2014/main" id="{973DE8FB-71BD-6D26-9040-381CC58CE98E}"/>
                  </a:ext>
                </a:extLst>
              </p:cNvPr>
              <p:cNvSpPr txBox="1">
                <a:spLocks noRot="1" noChangeAspect="1" noMove="1" noResize="1" noEditPoints="1" noAdjustHandles="1" noChangeArrowheads="1" noChangeShapeType="1" noTextEdit="1"/>
              </p:cNvSpPr>
              <p:nvPr/>
            </p:nvSpPr>
            <p:spPr>
              <a:xfrm>
                <a:off x="393682" y="5825656"/>
                <a:ext cx="4059591" cy="338554"/>
              </a:xfrm>
              <a:prstGeom prst="rect">
                <a:avLst/>
              </a:prstGeom>
              <a:blipFill>
                <a:blip r:embed="rId5"/>
                <a:stretch>
                  <a:fillRect b="-17857"/>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43BC88FE-AF80-BEF6-E15A-22C28C0E7957}"/>
                  </a:ext>
                </a:extLst>
              </p:cNvPr>
              <p:cNvSpPr txBox="1"/>
              <p:nvPr/>
            </p:nvSpPr>
            <p:spPr>
              <a:xfrm>
                <a:off x="2083651" y="6224323"/>
                <a:ext cx="1681214" cy="3385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1600" b="1" i="0" u="sng" dirty="0" smtClean="0">
                          <a:solidFill>
                            <a:schemeClr val="accent1"/>
                          </a:solidFill>
                          <a:latin typeface="Cambria Math" panose="02040503050406030204" pitchFamily="18" charset="0"/>
                        </a:rPr>
                        <m:t>=</m:t>
                      </m:r>
                      <m:r>
                        <a:rPr lang="en-GB" sz="1600" b="1" i="1" u="sng" dirty="0" smtClean="0">
                          <a:solidFill>
                            <a:schemeClr val="accent1"/>
                          </a:solidFill>
                          <a:latin typeface="Cambria Math" panose="02040503050406030204" pitchFamily="18" charset="0"/>
                        </a:rPr>
                        <m:t>𝟎</m:t>
                      </m:r>
                      <m:r>
                        <a:rPr lang="en-GB" sz="1600" b="1" i="1" u="sng" dirty="0" smtClean="0">
                          <a:solidFill>
                            <a:schemeClr val="accent1"/>
                          </a:solidFill>
                          <a:latin typeface="Cambria Math" panose="02040503050406030204" pitchFamily="18" charset="0"/>
                        </a:rPr>
                        <m:t>.</m:t>
                      </m:r>
                      <m:r>
                        <a:rPr lang="en-GB" sz="1600" b="1" i="1" u="sng" dirty="0" smtClean="0">
                          <a:solidFill>
                            <a:schemeClr val="accent1"/>
                          </a:solidFill>
                          <a:latin typeface="Cambria Math" panose="02040503050406030204" pitchFamily="18" charset="0"/>
                        </a:rPr>
                        <m:t>𝟎𝟕𝟓</m:t>
                      </m:r>
                      <m:r>
                        <a:rPr lang="en-GB" sz="1600" b="1" i="1" u="sng" dirty="0" smtClean="0">
                          <a:solidFill>
                            <a:schemeClr val="accent1"/>
                          </a:solidFill>
                          <a:latin typeface="Cambria Math" panose="02040503050406030204" pitchFamily="18" charset="0"/>
                        </a:rPr>
                        <m:t> </m:t>
                      </m:r>
                      <m:r>
                        <a:rPr lang="en-GB" sz="1600" b="1" i="0" u="sng" dirty="0" smtClean="0">
                          <a:solidFill>
                            <a:schemeClr val="accent1"/>
                          </a:solidFill>
                          <a:latin typeface="Cambria Math" panose="02040503050406030204" pitchFamily="18" charset="0"/>
                        </a:rPr>
                        <m:t>𝐦𝐨𝐥𝐞𝐬</m:t>
                      </m:r>
                    </m:oMath>
                  </m:oMathPara>
                </a14:m>
                <a:endParaRPr lang="en-GB" sz="1600" b="1" u="sng" dirty="0">
                  <a:solidFill>
                    <a:schemeClr val="accent1"/>
                  </a:solidFill>
                  <a:latin typeface="Century Gothic" panose="020B0502020202020204" pitchFamily="34" charset="0"/>
                </a:endParaRPr>
              </a:p>
            </p:txBody>
          </p:sp>
        </mc:Choice>
        <mc:Fallback>
          <p:sp>
            <p:nvSpPr>
              <p:cNvPr id="17" name="TextBox 16">
                <a:extLst>
                  <a:ext uri="{FF2B5EF4-FFF2-40B4-BE49-F238E27FC236}">
                    <a16:creationId xmlns:a16="http://schemas.microsoft.com/office/drawing/2014/main" id="{43BC88FE-AF80-BEF6-E15A-22C28C0E7957}"/>
                  </a:ext>
                </a:extLst>
              </p:cNvPr>
              <p:cNvSpPr txBox="1">
                <a:spLocks noRot="1" noChangeAspect="1" noMove="1" noResize="1" noEditPoints="1" noAdjustHandles="1" noChangeArrowheads="1" noChangeShapeType="1" noTextEdit="1"/>
              </p:cNvSpPr>
              <p:nvPr/>
            </p:nvSpPr>
            <p:spPr>
              <a:xfrm>
                <a:off x="2083651" y="6224323"/>
                <a:ext cx="1681214" cy="338554"/>
              </a:xfrm>
              <a:prstGeom prst="rect">
                <a:avLst/>
              </a:prstGeom>
              <a:blipFill>
                <a:blip r:embed="rId6"/>
                <a:stretch>
                  <a:fillRect b="-18519"/>
                </a:stretch>
              </a:blipFill>
            </p:spPr>
            <p:txBody>
              <a:bodyPr/>
              <a:lstStyle/>
              <a:p>
                <a:r>
                  <a:rPr lang="en-GB">
                    <a:noFill/>
                  </a:rPr>
                  <a:t> </a:t>
                </a:r>
              </a:p>
            </p:txBody>
          </p:sp>
        </mc:Fallback>
      </mc:AlternateContent>
      <p:sp>
        <p:nvSpPr>
          <p:cNvPr id="18" name="TextBox 17">
            <a:extLst>
              <a:ext uri="{FF2B5EF4-FFF2-40B4-BE49-F238E27FC236}">
                <a16:creationId xmlns:a16="http://schemas.microsoft.com/office/drawing/2014/main" id="{5F667088-9EB1-277E-FF9A-41B2464B5887}"/>
              </a:ext>
            </a:extLst>
          </p:cNvPr>
          <p:cNvSpPr txBox="1"/>
          <p:nvPr/>
        </p:nvSpPr>
        <p:spPr>
          <a:xfrm>
            <a:off x="4624770" y="4608800"/>
            <a:ext cx="5918608" cy="1200329"/>
          </a:xfrm>
          <a:prstGeom prst="rect">
            <a:avLst/>
          </a:prstGeom>
          <a:noFill/>
        </p:spPr>
        <p:txBody>
          <a:bodyPr wrap="none" rtlCol="0">
            <a:spAutoFit/>
          </a:bodyPr>
          <a:lstStyle/>
          <a:p>
            <a:r>
              <a:rPr lang="en-US" b="1" dirty="0">
                <a:solidFill>
                  <a:schemeClr val="accent1"/>
                </a:solidFill>
                <a:latin typeface="Century Gothic" panose="020B0502020202020204" pitchFamily="34" charset="0"/>
              </a:rPr>
              <a:t>The mole ratio of alkali : acid is 1 : 1, or 0.</a:t>
            </a:r>
            <a:r>
              <a:rPr lang="en-US" b="1" u="sng" dirty="0">
                <a:solidFill>
                  <a:schemeClr val="accent1"/>
                </a:solidFill>
                <a:latin typeface="Century Gothic" panose="020B0502020202020204" pitchFamily="34" charset="0"/>
              </a:rPr>
              <a:t>075 : 0.075</a:t>
            </a:r>
          </a:p>
          <a:p>
            <a:endParaRPr lang="en-US" b="1" u="sng" dirty="0">
              <a:latin typeface="Century Gothic" panose="020B0502020202020204" pitchFamily="34" charset="0"/>
            </a:endParaRPr>
          </a:p>
          <a:p>
            <a:endParaRPr lang="en-US" b="1" u="sng" dirty="0">
              <a:latin typeface="Century Gothic" panose="020B0502020202020204" pitchFamily="34" charset="0"/>
            </a:endParaRPr>
          </a:p>
          <a:p>
            <a:endParaRPr lang="en-US" b="1" dirty="0">
              <a:latin typeface="Century Gothic" panose="020B0502020202020204" pitchFamily="34" charset="0"/>
            </a:endParaRP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4B18B794-B938-0934-12E9-D84CD1D5D54A}"/>
                  </a:ext>
                </a:extLst>
              </p:cNvPr>
              <p:cNvSpPr txBox="1"/>
              <p:nvPr/>
            </p:nvSpPr>
            <p:spPr>
              <a:xfrm>
                <a:off x="4610294" y="5057559"/>
                <a:ext cx="4059591" cy="56047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1600" b="1" i="0" dirty="0" smtClean="0">
                          <a:solidFill>
                            <a:schemeClr val="accent1"/>
                          </a:solidFill>
                          <a:latin typeface="Cambria Math" panose="02040503050406030204" pitchFamily="18" charset="0"/>
                        </a:rPr>
                        <m:t>𝐂𝐨𝐧𝐜𝐞𝐧𝐭𝐫𝐚𝐭𝐢𝐨𝐧</m:t>
                      </m:r>
                      <m:r>
                        <a:rPr lang="en-GB" sz="1600" b="1" i="0" dirty="0" smtClean="0">
                          <a:solidFill>
                            <a:schemeClr val="accent1"/>
                          </a:solidFill>
                          <a:latin typeface="Cambria Math" panose="02040503050406030204" pitchFamily="18" charset="0"/>
                        </a:rPr>
                        <m:t>= </m:t>
                      </m:r>
                      <m:f>
                        <m:fPr>
                          <m:ctrlPr>
                            <a:rPr lang="en-GB" sz="1600" b="1" i="1" dirty="0" smtClean="0">
                              <a:solidFill>
                                <a:schemeClr val="accent1"/>
                              </a:solidFill>
                              <a:latin typeface="Cambria Math" panose="02040503050406030204" pitchFamily="18" charset="0"/>
                            </a:rPr>
                          </m:ctrlPr>
                        </m:fPr>
                        <m:num>
                          <m:r>
                            <a:rPr lang="en-GB" sz="1600" b="1" i="0" dirty="0" smtClean="0">
                              <a:solidFill>
                                <a:schemeClr val="accent1"/>
                              </a:solidFill>
                              <a:latin typeface="Cambria Math" panose="02040503050406030204" pitchFamily="18" charset="0"/>
                            </a:rPr>
                            <m:t>𝐧𝐮𝐦𝐛𝐞𝐫</m:t>
                          </m:r>
                          <m:r>
                            <a:rPr lang="en-GB" sz="1600" b="1" i="0" dirty="0" smtClean="0">
                              <a:solidFill>
                                <a:schemeClr val="accent1"/>
                              </a:solidFill>
                              <a:latin typeface="Cambria Math" panose="02040503050406030204" pitchFamily="18" charset="0"/>
                            </a:rPr>
                            <m:t> </m:t>
                          </m:r>
                          <m:r>
                            <a:rPr lang="en-GB" sz="1600" b="1" i="0" dirty="0" smtClean="0">
                              <a:solidFill>
                                <a:schemeClr val="accent1"/>
                              </a:solidFill>
                              <a:latin typeface="Cambria Math" panose="02040503050406030204" pitchFamily="18" charset="0"/>
                            </a:rPr>
                            <m:t>𝐨𝐟</m:t>
                          </m:r>
                          <m:r>
                            <a:rPr lang="en-GB" sz="1600" b="1" i="0" dirty="0" smtClean="0">
                              <a:solidFill>
                                <a:schemeClr val="accent1"/>
                              </a:solidFill>
                              <a:latin typeface="Cambria Math" panose="02040503050406030204" pitchFamily="18" charset="0"/>
                            </a:rPr>
                            <m:t> </m:t>
                          </m:r>
                          <m:r>
                            <a:rPr lang="en-GB" sz="1600" b="1" i="0" dirty="0" smtClean="0">
                              <a:solidFill>
                                <a:schemeClr val="accent1"/>
                              </a:solidFill>
                              <a:latin typeface="Cambria Math" panose="02040503050406030204" pitchFamily="18" charset="0"/>
                            </a:rPr>
                            <m:t>𝐦𝐨𝐥𝐞𝐬</m:t>
                          </m:r>
                        </m:num>
                        <m:den>
                          <m:r>
                            <a:rPr lang="en-GB" sz="1600" b="1" i="0" dirty="0" smtClean="0">
                              <a:solidFill>
                                <a:schemeClr val="accent1"/>
                              </a:solidFill>
                              <a:latin typeface="Cambria Math" panose="02040503050406030204" pitchFamily="18" charset="0"/>
                            </a:rPr>
                            <m:t>𝐯𝐨𝐥𝐮𝐦𝐞</m:t>
                          </m:r>
                        </m:den>
                      </m:f>
                    </m:oMath>
                  </m:oMathPara>
                </a14:m>
                <a:endParaRPr lang="en-GB" sz="1600" b="1" dirty="0">
                  <a:solidFill>
                    <a:schemeClr val="accent1"/>
                  </a:solidFill>
                  <a:latin typeface="Century Gothic" panose="020B0502020202020204" pitchFamily="34" charset="0"/>
                </a:endParaRPr>
              </a:p>
            </p:txBody>
          </p:sp>
        </mc:Choice>
        <mc:Fallback>
          <p:sp>
            <p:nvSpPr>
              <p:cNvPr id="19" name="TextBox 18">
                <a:extLst>
                  <a:ext uri="{FF2B5EF4-FFF2-40B4-BE49-F238E27FC236}">
                    <a16:creationId xmlns:a16="http://schemas.microsoft.com/office/drawing/2014/main" id="{4B18B794-B938-0934-12E9-D84CD1D5D54A}"/>
                  </a:ext>
                </a:extLst>
              </p:cNvPr>
              <p:cNvSpPr txBox="1">
                <a:spLocks noRot="1" noChangeAspect="1" noMove="1" noResize="1" noEditPoints="1" noAdjustHandles="1" noChangeArrowheads="1" noChangeShapeType="1" noTextEdit="1"/>
              </p:cNvSpPr>
              <p:nvPr/>
            </p:nvSpPr>
            <p:spPr>
              <a:xfrm>
                <a:off x="4610294" y="5057559"/>
                <a:ext cx="4059591" cy="560474"/>
              </a:xfrm>
              <a:prstGeom prst="rect">
                <a:avLst/>
              </a:prstGeom>
              <a:blipFill>
                <a:blip r:embed="rId7"/>
                <a:stretch>
                  <a:fillRect b="-4444"/>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44DD78F6-6516-CD49-A9A2-8261A415D13F}"/>
                  </a:ext>
                </a:extLst>
              </p:cNvPr>
              <p:cNvSpPr txBox="1"/>
              <p:nvPr/>
            </p:nvSpPr>
            <p:spPr>
              <a:xfrm>
                <a:off x="4620998" y="5734135"/>
                <a:ext cx="4059591" cy="55996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1600" b="1" i="0" dirty="0" smtClean="0">
                          <a:solidFill>
                            <a:schemeClr val="accent1"/>
                          </a:solidFill>
                          <a:latin typeface="Cambria Math" panose="02040503050406030204" pitchFamily="18" charset="0"/>
                        </a:rPr>
                        <m:t>𝐂𝐨𝐧𝐜𝐞𝐧𝐭𝐫𝐚𝐭𝐢𝐨𝐧</m:t>
                      </m:r>
                      <m:r>
                        <a:rPr lang="en-GB" sz="1600" b="1" i="0" dirty="0" smtClean="0">
                          <a:solidFill>
                            <a:schemeClr val="accent1"/>
                          </a:solidFill>
                          <a:latin typeface="Cambria Math" panose="02040503050406030204" pitchFamily="18" charset="0"/>
                        </a:rPr>
                        <m:t>= </m:t>
                      </m:r>
                      <m:f>
                        <m:fPr>
                          <m:ctrlPr>
                            <a:rPr lang="en-GB" sz="1600" b="1" i="1" dirty="0" smtClean="0">
                              <a:solidFill>
                                <a:schemeClr val="accent1"/>
                              </a:solidFill>
                              <a:latin typeface="Cambria Math" panose="02040503050406030204" pitchFamily="18" charset="0"/>
                            </a:rPr>
                          </m:ctrlPr>
                        </m:fPr>
                        <m:num>
                          <m:r>
                            <a:rPr lang="en-GB" sz="1600" b="1" i="1" dirty="0" smtClean="0">
                              <a:solidFill>
                                <a:schemeClr val="accent1"/>
                              </a:solidFill>
                              <a:latin typeface="Cambria Math" panose="02040503050406030204" pitchFamily="18" charset="0"/>
                            </a:rPr>
                            <m:t>𝟎</m:t>
                          </m:r>
                          <m:r>
                            <a:rPr lang="en-GB" sz="1600" b="1" i="1" dirty="0" smtClean="0">
                              <a:solidFill>
                                <a:schemeClr val="accent1"/>
                              </a:solidFill>
                              <a:latin typeface="Cambria Math" panose="02040503050406030204" pitchFamily="18" charset="0"/>
                            </a:rPr>
                            <m:t>.</m:t>
                          </m:r>
                          <m:r>
                            <a:rPr lang="en-GB" sz="1600" b="1" i="1" dirty="0" smtClean="0">
                              <a:solidFill>
                                <a:schemeClr val="accent1"/>
                              </a:solidFill>
                              <a:latin typeface="Cambria Math" panose="02040503050406030204" pitchFamily="18" charset="0"/>
                            </a:rPr>
                            <m:t>𝟎𝟕𝟓</m:t>
                          </m:r>
                        </m:num>
                        <m:den>
                          <m:r>
                            <a:rPr lang="en-GB" sz="1600" b="1" i="0" dirty="0" smtClean="0">
                              <a:solidFill>
                                <a:schemeClr val="accent1"/>
                              </a:solidFill>
                              <a:latin typeface="Cambria Math" panose="02040503050406030204" pitchFamily="18" charset="0"/>
                            </a:rPr>
                            <m:t>𝟎</m:t>
                          </m:r>
                          <m:r>
                            <a:rPr lang="en-GB" sz="1600" b="1" i="0" dirty="0" smtClean="0">
                              <a:solidFill>
                                <a:schemeClr val="accent1"/>
                              </a:solidFill>
                              <a:latin typeface="Cambria Math" panose="02040503050406030204" pitchFamily="18" charset="0"/>
                            </a:rPr>
                            <m:t>.</m:t>
                          </m:r>
                          <m:r>
                            <a:rPr lang="en-GB" sz="1600" b="1" i="0" dirty="0" smtClean="0">
                              <a:solidFill>
                                <a:schemeClr val="accent1"/>
                              </a:solidFill>
                              <a:latin typeface="Cambria Math" panose="02040503050406030204" pitchFamily="18" charset="0"/>
                            </a:rPr>
                            <m:t>𝟎𝟓</m:t>
                          </m:r>
                        </m:den>
                      </m:f>
                    </m:oMath>
                  </m:oMathPara>
                </a14:m>
                <a:endParaRPr lang="en-GB" sz="1600" b="1" dirty="0">
                  <a:solidFill>
                    <a:schemeClr val="accent1"/>
                  </a:solidFill>
                  <a:latin typeface="Century Gothic" panose="020B0502020202020204" pitchFamily="34" charset="0"/>
                </a:endParaRPr>
              </a:p>
            </p:txBody>
          </p:sp>
        </mc:Choice>
        <mc:Fallback>
          <p:sp>
            <p:nvSpPr>
              <p:cNvPr id="20" name="TextBox 19">
                <a:extLst>
                  <a:ext uri="{FF2B5EF4-FFF2-40B4-BE49-F238E27FC236}">
                    <a16:creationId xmlns:a16="http://schemas.microsoft.com/office/drawing/2014/main" id="{44DD78F6-6516-CD49-A9A2-8261A415D13F}"/>
                  </a:ext>
                </a:extLst>
              </p:cNvPr>
              <p:cNvSpPr txBox="1">
                <a:spLocks noRot="1" noChangeAspect="1" noMove="1" noResize="1" noEditPoints="1" noAdjustHandles="1" noChangeArrowheads="1" noChangeShapeType="1" noTextEdit="1"/>
              </p:cNvSpPr>
              <p:nvPr/>
            </p:nvSpPr>
            <p:spPr>
              <a:xfrm>
                <a:off x="4620998" y="5734135"/>
                <a:ext cx="4059591" cy="559961"/>
              </a:xfrm>
              <a:prstGeom prst="rect">
                <a:avLst/>
              </a:prstGeom>
              <a:blipFill>
                <a:blip r:embed="rId8"/>
                <a:stretch>
                  <a:fillRect b="-4444"/>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C42DB830-3F70-C822-76EF-674364EC6373}"/>
                  </a:ext>
                </a:extLst>
              </p:cNvPr>
              <p:cNvSpPr txBox="1"/>
              <p:nvPr/>
            </p:nvSpPr>
            <p:spPr>
              <a:xfrm>
                <a:off x="6972321" y="5811283"/>
                <a:ext cx="2408212" cy="3385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1600" b="1" i="0" u="sng" dirty="0" smtClean="0">
                          <a:solidFill>
                            <a:schemeClr val="accent1"/>
                          </a:solidFill>
                          <a:latin typeface="Cambria Math" panose="02040503050406030204" pitchFamily="18" charset="0"/>
                        </a:rPr>
                        <m:t>=</m:t>
                      </m:r>
                      <m:r>
                        <a:rPr lang="en-GB" sz="1600" b="1" i="1" u="sng" dirty="0" smtClean="0">
                          <a:solidFill>
                            <a:schemeClr val="accent1"/>
                          </a:solidFill>
                          <a:latin typeface="Cambria Math" panose="02040503050406030204" pitchFamily="18" charset="0"/>
                        </a:rPr>
                        <m:t>𝟏</m:t>
                      </m:r>
                      <m:r>
                        <a:rPr lang="en-GB" sz="1600" b="1" i="1" u="sng" dirty="0" smtClean="0">
                          <a:solidFill>
                            <a:schemeClr val="accent1"/>
                          </a:solidFill>
                          <a:latin typeface="Cambria Math" panose="02040503050406030204" pitchFamily="18" charset="0"/>
                        </a:rPr>
                        <m:t>.</m:t>
                      </m:r>
                      <m:r>
                        <a:rPr lang="en-GB" sz="1600" b="1" i="1" u="sng" dirty="0" smtClean="0">
                          <a:solidFill>
                            <a:schemeClr val="accent1"/>
                          </a:solidFill>
                          <a:latin typeface="Cambria Math" panose="02040503050406030204" pitchFamily="18" charset="0"/>
                        </a:rPr>
                        <m:t>𝟓</m:t>
                      </m:r>
                      <m:r>
                        <a:rPr lang="en-GB" sz="1600" b="1" i="1" u="sng" dirty="0" smtClean="0">
                          <a:solidFill>
                            <a:schemeClr val="accent1"/>
                          </a:solidFill>
                          <a:latin typeface="Cambria Math" panose="02040503050406030204" pitchFamily="18" charset="0"/>
                        </a:rPr>
                        <m:t> </m:t>
                      </m:r>
                      <m:r>
                        <a:rPr lang="en-GB" sz="1600" b="1" i="0" u="sng" dirty="0" smtClean="0">
                          <a:solidFill>
                            <a:schemeClr val="accent1"/>
                          </a:solidFill>
                          <a:latin typeface="Cambria Math" panose="02040503050406030204" pitchFamily="18" charset="0"/>
                        </a:rPr>
                        <m:t>𝐦𝐨𝐥</m:t>
                      </m:r>
                      <m:r>
                        <a:rPr lang="en-GB" sz="1600" b="1" i="0" u="sng" dirty="0" smtClean="0">
                          <a:solidFill>
                            <a:schemeClr val="accent1"/>
                          </a:solidFill>
                          <a:latin typeface="Cambria Math" panose="02040503050406030204" pitchFamily="18" charset="0"/>
                        </a:rPr>
                        <m:t>/</m:t>
                      </m:r>
                      <m:r>
                        <a:rPr lang="en-GB" sz="1600" b="1" i="0" u="sng" dirty="0" smtClean="0">
                          <a:solidFill>
                            <a:schemeClr val="accent1"/>
                          </a:solidFill>
                          <a:latin typeface="Cambria Math" panose="02040503050406030204" pitchFamily="18" charset="0"/>
                        </a:rPr>
                        <m:t>𝐝𝐦𝟑</m:t>
                      </m:r>
                    </m:oMath>
                  </m:oMathPara>
                </a14:m>
                <a:endParaRPr lang="en-GB" sz="1600" b="1" u="sng" baseline="30000" dirty="0">
                  <a:solidFill>
                    <a:schemeClr val="accent1"/>
                  </a:solidFill>
                  <a:latin typeface="Century Gothic" panose="020B0502020202020204" pitchFamily="34" charset="0"/>
                </a:endParaRPr>
              </a:p>
            </p:txBody>
          </p:sp>
        </mc:Choice>
        <mc:Fallback>
          <p:sp>
            <p:nvSpPr>
              <p:cNvPr id="21" name="TextBox 20">
                <a:extLst>
                  <a:ext uri="{FF2B5EF4-FFF2-40B4-BE49-F238E27FC236}">
                    <a16:creationId xmlns:a16="http://schemas.microsoft.com/office/drawing/2014/main" id="{C42DB830-3F70-C822-76EF-674364EC6373}"/>
                  </a:ext>
                </a:extLst>
              </p:cNvPr>
              <p:cNvSpPr txBox="1">
                <a:spLocks noRot="1" noChangeAspect="1" noMove="1" noResize="1" noEditPoints="1" noAdjustHandles="1" noChangeArrowheads="1" noChangeShapeType="1" noTextEdit="1"/>
              </p:cNvSpPr>
              <p:nvPr/>
            </p:nvSpPr>
            <p:spPr>
              <a:xfrm>
                <a:off x="6972321" y="5811283"/>
                <a:ext cx="2408212" cy="338554"/>
              </a:xfrm>
              <a:prstGeom prst="rect">
                <a:avLst/>
              </a:prstGeom>
              <a:blipFill>
                <a:blip r:embed="rId9"/>
                <a:stretch>
                  <a:fillRect b="-14286"/>
                </a:stretch>
              </a:blipFill>
            </p:spPr>
            <p:txBody>
              <a:bodyPr/>
              <a:lstStyle/>
              <a:p>
                <a:r>
                  <a:rPr lang="en-GB">
                    <a:noFill/>
                  </a:rPr>
                  <a:t> </a:t>
                </a:r>
              </a:p>
            </p:txBody>
          </p:sp>
        </mc:Fallback>
      </mc:AlternateContent>
      <p:sp>
        <p:nvSpPr>
          <p:cNvPr id="25" name="Rectangle 24">
            <a:extLst>
              <a:ext uri="{FF2B5EF4-FFF2-40B4-BE49-F238E27FC236}">
                <a16:creationId xmlns:a16="http://schemas.microsoft.com/office/drawing/2014/main" id="{C3C7C6BD-C328-4328-5895-BE032A73B6E3}"/>
              </a:ext>
            </a:extLst>
          </p:cNvPr>
          <p:cNvSpPr/>
          <p:nvPr/>
        </p:nvSpPr>
        <p:spPr>
          <a:xfrm>
            <a:off x="1095667" y="1737537"/>
            <a:ext cx="10189894" cy="461665"/>
          </a:xfrm>
          <a:prstGeom prst="rect">
            <a:avLst/>
          </a:prstGeom>
        </p:spPr>
        <p:txBody>
          <a:bodyPr wrap="square">
            <a:spAutoFit/>
          </a:bodyPr>
          <a:lstStyle/>
          <a:p>
            <a:pPr lvl="1" algn="ctr"/>
            <a:r>
              <a:rPr lang="en-US" sz="2400" b="1" dirty="0">
                <a:solidFill>
                  <a:schemeClr val="accent1"/>
                </a:solidFill>
                <a:latin typeface="Century Gothic" panose="020B0502020202020204" pitchFamily="34" charset="0"/>
              </a:rPr>
              <a:t>KOH</a:t>
            </a:r>
            <a:r>
              <a:rPr lang="en-US" sz="2400" dirty="0">
                <a:latin typeface="Century Gothic" panose="020B0502020202020204" pitchFamily="34" charset="0"/>
              </a:rPr>
              <a:t>                +           </a:t>
            </a:r>
            <a:r>
              <a:rPr lang="en-US" sz="2400" b="1" dirty="0">
                <a:solidFill>
                  <a:srgbClr val="FF0000"/>
                </a:solidFill>
                <a:latin typeface="Century Gothic" panose="020B0502020202020204" pitchFamily="34" charset="0"/>
              </a:rPr>
              <a:t>HCl</a:t>
            </a:r>
            <a:r>
              <a:rPr lang="en-US" sz="2400" dirty="0">
                <a:latin typeface="Century Gothic" panose="020B0502020202020204" pitchFamily="34" charset="0"/>
              </a:rPr>
              <a:t>           →              </a:t>
            </a:r>
            <a:r>
              <a:rPr lang="en-US" sz="2400" b="1" dirty="0">
                <a:solidFill>
                  <a:srgbClr val="00B050"/>
                </a:solidFill>
                <a:latin typeface="Century Gothic" panose="020B0502020202020204" pitchFamily="34" charset="0"/>
              </a:rPr>
              <a:t>KCl   </a:t>
            </a:r>
            <a:r>
              <a:rPr lang="en-US" sz="2400" dirty="0">
                <a:latin typeface="Century Gothic" panose="020B0502020202020204" pitchFamily="34" charset="0"/>
              </a:rPr>
              <a:t>           +    </a:t>
            </a:r>
            <a:r>
              <a:rPr lang="en-US" sz="2400" b="1" dirty="0">
                <a:solidFill>
                  <a:srgbClr val="00B050"/>
                </a:solidFill>
                <a:latin typeface="Century Gothic" panose="020B0502020202020204" pitchFamily="34" charset="0"/>
              </a:rPr>
              <a:t>H</a:t>
            </a:r>
            <a:r>
              <a:rPr lang="en-US" sz="2400" b="1" baseline="-25000" dirty="0">
                <a:solidFill>
                  <a:srgbClr val="00B050"/>
                </a:solidFill>
                <a:latin typeface="Century Gothic" panose="020B0502020202020204" pitchFamily="34" charset="0"/>
              </a:rPr>
              <a:t>2</a:t>
            </a:r>
            <a:r>
              <a:rPr lang="en-US" sz="2400" b="1" dirty="0">
                <a:solidFill>
                  <a:srgbClr val="00B050"/>
                </a:solidFill>
                <a:latin typeface="Century Gothic" panose="020B0502020202020204" pitchFamily="34" charset="0"/>
              </a:rPr>
              <a:t>O</a:t>
            </a:r>
          </a:p>
        </p:txBody>
      </p:sp>
      <p:sp>
        <p:nvSpPr>
          <p:cNvPr id="27" name="Rectangle 26">
            <a:extLst>
              <a:ext uri="{FF2B5EF4-FFF2-40B4-BE49-F238E27FC236}">
                <a16:creationId xmlns:a16="http://schemas.microsoft.com/office/drawing/2014/main" id="{8A38CACB-DECA-99BC-0063-6569481BF2FC}"/>
              </a:ext>
            </a:extLst>
          </p:cNvPr>
          <p:cNvSpPr/>
          <p:nvPr/>
        </p:nvSpPr>
        <p:spPr>
          <a:xfrm>
            <a:off x="-25359" y="1215781"/>
            <a:ext cx="11185359" cy="461665"/>
          </a:xfrm>
          <a:prstGeom prst="rect">
            <a:avLst/>
          </a:prstGeom>
        </p:spPr>
        <p:txBody>
          <a:bodyPr wrap="square">
            <a:spAutoFit/>
          </a:bodyPr>
          <a:lstStyle/>
          <a:p>
            <a:pPr lvl="1"/>
            <a:r>
              <a:rPr lang="en-US" sz="3600" baseline="-25000" dirty="0">
                <a:latin typeface="Century Gothic" panose="020B0502020202020204" pitchFamily="34" charset="0"/>
              </a:rPr>
              <a:t>Potassium hydroxide + hydrochloric acid → Potassium chloride + water</a:t>
            </a:r>
          </a:p>
        </p:txBody>
      </p:sp>
      <p:pic>
        <p:nvPicPr>
          <p:cNvPr id="4" name="Picture 2" descr="Free chemistry flask glass vector">
            <a:extLst>
              <a:ext uri="{FF2B5EF4-FFF2-40B4-BE49-F238E27FC236}">
                <a16:creationId xmlns:a16="http://schemas.microsoft.com/office/drawing/2014/main" id="{C3CEDCF0-F1AA-EC34-4DC2-95829B5A35F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33575" y="2218830"/>
            <a:ext cx="1101725" cy="14387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Free bottle flask chemistry vector">
            <a:extLst>
              <a:ext uri="{FF2B5EF4-FFF2-40B4-BE49-F238E27FC236}">
                <a16:creationId xmlns:a16="http://schemas.microsoft.com/office/drawing/2014/main" id="{FB5DAC1C-2E2A-85DA-6859-714AADDFA87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30776" y="2260600"/>
            <a:ext cx="1076324" cy="140559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Free chemistry flask glass vector">
            <a:extLst>
              <a:ext uri="{FF2B5EF4-FFF2-40B4-BE49-F238E27FC236}">
                <a16:creationId xmlns:a16="http://schemas.microsoft.com/office/drawing/2014/main" id="{15BC0963-084D-6EF0-F568-92484B65CF3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24876" y="2235199"/>
            <a:ext cx="1101724" cy="1438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2950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500"/>
                                        <p:tgtEl>
                                          <p:spTgt spid="19"/>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500"/>
                                        <p:tgtEl>
                                          <p:spTgt spid="2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fade">
                                      <p:cBhvr>
                                        <p:cTn id="7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P spid="13" grpId="0"/>
      <p:bldP spid="15" grpId="0"/>
      <p:bldP spid="16" grpId="0"/>
      <p:bldP spid="17" grpId="0"/>
      <p:bldP spid="18" grpId="0"/>
      <p:bldP spid="19" grpId="0"/>
      <p:bldP spid="20" grpId="0"/>
      <p:bldP spid="21" grpId="0"/>
      <p:bldP spid="25" grpId="0"/>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6;p2">
            <a:extLst>
              <a:ext uri="{FF2B5EF4-FFF2-40B4-BE49-F238E27FC236}">
                <a16:creationId xmlns:a16="http://schemas.microsoft.com/office/drawing/2014/main" id="{E1B0064B-C01E-3EAA-E465-5253F2BE2AC8}"/>
              </a:ext>
            </a:extLst>
          </p:cNvPr>
          <p:cNvSpPr txBox="1"/>
          <p:nvPr/>
        </p:nvSpPr>
        <p:spPr>
          <a:xfrm>
            <a:off x="354274" y="720000"/>
            <a:ext cx="10991452" cy="6001603"/>
          </a:xfrm>
          <a:prstGeom prst="rect">
            <a:avLst/>
          </a:prstGeom>
          <a:solidFill>
            <a:schemeClr val="accent3">
              <a:lumMod val="60000"/>
              <a:lumOff val="40000"/>
            </a:schemeClr>
          </a:solid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r>
              <a:rPr lang="en-GB" sz="2400" b="1" i="1" u="none" strike="noStrike" cap="none" dirty="0">
                <a:solidFill>
                  <a:schemeClr val="dk1"/>
                </a:solidFill>
                <a:latin typeface="Century Gothic"/>
                <a:ea typeface="Century Gothic"/>
                <a:cs typeface="Century Gothic"/>
                <a:sym typeface="Century Gothic"/>
              </a:rPr>
              <a:t>Higher Tier only</a:t>
            </a:r>
            <a:endParaRPr sz="2400" b="1" i="1" u="none" strike="noStrike" cap="none"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b="0" i="0" u="none" strike="noStrike" cap="none" dirty="0">
              <a:solidFill>
                <a:schemeClr val="dk1"/>
              </a:solidFill>
              <a:latin typeface="Century Gothic"/>
              <a:ea typeface="Arial"/>
              <a:cs typeface="Arial"/>
              <a:sym typeface="Century Gothic"/>
            </a:endParaRPr>
          </a:p>
        </p:txBody>
      </p:sp>
      <p:sp>
        <p:nvSpPr>
          <p:cNvPr id="2" name="Title 1">
            <a:extLst>
              <a:ext uri="{FF2B5EF4-FFF2-40B4-BE49-F238E27FC236}">
                <a16:creationId xmlns:a16="http://schemas.microsoft.com/office/drawing/2014/main" id="{81FD9CE7-0214-A841-9F8F-F01E69093CE7}"/>
              </a:ext>
            </a:extLst>
          </p:cNvPr>
          <p:cNvSpPr>
            <a:spLocks noGrp="1"/>
          </p:cNvSpPr>
          <p:nvPr>
            <p:ph type="title"/>
          </p:nvPr>
        </p:nvSpPr>
        <p:spPr/>
        <p:txBody>
          <a:bodyPr/>
          <a:lstStyle/>
          <a:p>
            <a:r>
              <a:rPr lang="en-US" dirty="0">
                <a:latin typeface="Century Gothic" panose="020B0502020202020204" pitchFamily="34" charset="0"/>
              </a:rPr>
              <a:t>Calculating an Unknown Concentration</a:t>
            </a:r>
          </a:p>
        </p:txBody>
      </p:sp>
      <p:sp>
        <p:nvSpPr>
          <p:cNvPr id="11" name="Rectangle 10">
            <a:extLst>
              <a:ext uri="{FF2B5EF4-FFF2-40B4-BE49-F238E27FC236}">
                <a16:creationId xmlns:a16="http://schemas.microsoft.com/office/drawing/2014/main" id="{A8121192-994C-FF4C-A620-C06DE8CAC82B}"/>
              </a:ext>
            </a:extLst>
          </p:cNvPr>
          <p:cNvSpPr/>
          <p:nvPr/>
        </p:nvSpPr>
        <p:spPr>
          <a:xfrm>
            <a:off x="-82390" y="1740085"/>
            <a:ext cx="10862757" cy="461665"/>
          </a:xfrm>
          <a:prstGeom prst="rect">
            <a:avLst/>
          </a:prstGeom>
        </p:spPr>
        <p:txBody>
          <a:bodyPr wrap="square">
            <a:spAutoFit/>
          </a:bodyPr>
          <a:lstStyle/>
          <a:p>
            <a:pPr lvl="1" algn="ctr"/>
            <a:r>
              <a:rPr lang="en-US" sz="2400" b="1" dirty="0">
                <a:solidFill>
                  <a:schemeClr val="accent1"/>
                </a:solidFill>
                <a:latin typeface="Century Gothic" panose="020B0502020202020204" pitchFamily="34" charset="0"/>
              </a:rPr>
              <a:t>2NaOH</a:t>
            </a:r>
            <a:r>
              <a:rPr lang="en-US" sz="2400" dirty="0">
                <a:latin typeface="Century Gothic" panose="020B0502020202020204" pitchFamily="34" charset="0"/>
              </a:rPr>
              <a:t>                +           </a:t>
            </a:r>
            <a:r>
              <a:rPr lang="en-US" sz="2400" b="1" dirty="0">
                <a:solidFill>
                  <a:srgbClr val="FF0000"/>
                </a:solidFill>
                <a:latin typeface="Century Gothic" panose="020B0502020202020204" pitchFamily="34" charset="0"/>
              </a:rPr>
              <a:t>H</a:t>
            </a:r>
            <a:r>
              <a:rPr lang="en-US" sz="2400" b="1" baseline="-25000" dirty="0">
                <a:solidFill>
                  <a:srgbClr val="FF0000"/>
                </a:solidFill>
                <a:latin typeface="Century Gothic" panose="020B0502020202020204" pitchFamily="34" charset="0"/>
              </a:rPr>
              <a:t>2</a:t>
            </a:r>
            <a:r>
              <a:rPr lang="en-US" sz="2400" b="1" dirty="0">
                <a:solidFill>
                  <a:srgbClr val="FF0000"/>
                </a:solidFill>
                <a:latin typeface="Century Gothic" panose="020B0502020202020204" pitchFamily="34" charset="0"/>
              </a:rPr>
              <a:t>SO</a:t>
            </a:r>
            <a:r>
              <a:rPr lang="en-US" sz="2400" b="1" baseline="-25000" dirty="0">
                <a:solidFill>
                  <a:srgbClr val="FF0000"/>
                </a:solidFill>
                <a:latin typeface="Century Gothic" panose="020B0502020202020204" pitchFamily="34" charset="0"/>
              </a:rPr>
              <a:t>4</a:t>
            </a:r>
            <a:r>
              <a:rPr lang="en-US" sz="2400" dirty="0">
                <a:latin typeface="Century Gothic" panose="020B0502020202020204" pitchFamily="34" charset="0"/>
              </a:rPr>
              <a:t>           →            </a:t>
            </a:r>
            <a:r>
              <a:rPr lang="en-US" sz="2400" b="1" dirty="0">
                <a:solidFill>
                  <a:srgbClr val="00B050"/>
                </a:solidFill>
                <a:latin typeface="Century Gothic" panose="020B0502020202020204" pitchFamily="34" charset="0"/>
              </a:rPr>
              <a:t>Na</a:t>
            </a:r>
            <a:r>
              <a:rPr lang="en-US" sz="2400" b="1" baseline="-25000" dirty="0">
                <a:solidFill>
                  <a:srgbClr val="00B050"/>
                </a:solidFill>
                <a:latin typeface="Century Gothic" panose="020B0502020202020204" pitchFamily="34" charset="0"/>
              </a:rPr>
              <a:t>2</a:t>
            </a:r>
            <a:r>
              <a:rPr lang="en-US" sz="2400" b="1" dirty="0">
                <a:solidFill>
                  <a:srgbClr val="00B050"/>
                </a:solidFill>
                <a:latin typeface="Century Gothic" panose="020B0502020202020204" pitchFamily="34" charset="0"/>
              </a:rPr>
              <a:t>SO</a:t>
            </a:r>
            <a:r>
              <a:rPr lang="en-US" sz="2400" b="1" baseline="-25000" dirty="0">
                <a:solidFill>
                  <a:srgbClr val="00B050"/>
                </a:solidFill>
                <a:latin typeface="Century Gothic" panose="020B0502020202020204" pitchFamily="34" charset="0"/>
              </a:rPr>
              <a:t>4</a:t>
            </a:r>
            <a:r>
              <a:rPr lang="en-US" sz="2400" dirty="0">
                <a:latin typeface="Century Gothic" panose="020B0502020202020204" pitchFamily="34" charset="0"/>
              </a:rPr>
              <a:t>       +    </a:t>
            </a:r>
            <a:r>
              <a:rPr lang="en-US" sz="2400" b="1" dirty="0">
                <a:solidFill>
                  <a:srgbClr val="00B050"/>
                </a:solidFill>
                <a:latin typeface="Century Gothic" panose="020B0502020202020204" pitchFamily="34" charset="0"/>
              </a:rPr>
              <a:t>2H</a:t>
            </a:r>
            <a:r>
              <a:rPr lang="en-US" sz="2400" b="1" baseline="-25000" dirty="0">
                <a:solidFill>
                  <a:srgbClr val="00B050"/>
                </a:solidFill>
                <a:latin typeface="Century Gothic" panose="020B0502020202020204" pitchFamily="34" charset="0"/>
              </a:rPr>
              <a:t>2</a:t>
            </a:r>
            <a:r>
              <a:rPr lang="en-US" sz="2400" b="1" dirty="0">
                <a:solidFill>
                  <a:srgbClr val="00B050"/>
                </a:solidFill>
                <a:latin typeface="Century Gothic" panose="020B0502020202020204" pitchFamily="34" charset="0"/>
              </a:rPr>
              <a:t>O</a:t>
            </a:r>
          </a:p>
        </p:txBody>
      </p:sp>
      <p:sp>
        <p:nvSpPr>
          <p:cNvPr id="12" name="Rectangle 11">
            <a:extLst>
              <a:ext uri="{FF2B5EF4-FFF2-40B4-BE49-F238E27FC236}">
                <a16:creationId xmlns:a16="http://schemas.microsoft.com/office/drawing/2014/main" id="{5756D0D4-0423-0440-9F67-76F4866D1978}"/>
              </a:ext>
            </a:extLst>
          </p:cNvPr>
          <p:cNvSpPr/>
          <p:nvPr/>
        </p:nvSpPr>
        <p:spPr>
          <a:xfrm>
            <a:off x="-25359" y="1172163"/>
            <a:ext cx="11185359" cy="461665"/>
          </a:xfrm>
          <a:prstGeom prst="rect">
            <a:avLst/>
          </a:prstGeom>
        </p:spPr>
        <p:txBody>
          <a:bodyPr wrap="square">
            <a:spAutoFit/>
          </a:bodyPr>
          <a:lstStyle/>
          <a:p>
            <a:pPr lvl="1"/>
            <a:r>
              <a:rPr lang="en-US" sz="3600" baseline="-25000" dirty="0">
                <a:latin typeface="Century Gothic" panose="020B0502020202020204" pitchFamily="34" charset="0"/>
              </a:rPr>
              <a:t>Sodium hydroxide +    sulfuric acid      →    sodium sulfate    +    water</a:t>
            </a:r>
          </a:p>
        </p:txBody>
      </p:sp>
      <p:cxnSp>
        <p:nvCxnSpPr>
          <p:cNvPr id="6" name="Straight Connector 5">
            <a:extLst>
              <a:ext uri="{FF2B5EF4-FFF2-40B4-BE49-F238E27FC236}">
                <a16:creationId xmlns:a16="http://schemas.microsoft.com/office/drawing/2014/main" id="{009ED527-C14D-FA94-F5B7-5B12824F504D}"/>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D20897-E04E-6123-C5B9-97CA0BCEFF52}"/>
              </a:ext>
            </a:extLst>
          </p:cNvPr>
          <p:cNvSpPr txBox="1"/>
          <p:nvPr/>
        </p:nvSpPr>
        <p:spPr>
          <a:xfrm>
            <a:off x="323223" y="3848122"/>
            <a:ext cx="2092239" cy="369332"/>
          </a:xfrm>
          <a:prstGeom prst="rect">
            <a:avLst/>
          </a:prstGeom>
          <a:noFill/>
        </p:spPr>
        <p:txBody>
          <a:bodyPr wrap="none" rtlCol="0">
            <a:spAutoFit/>
          </a:bodyPr>
          <a:lstStyle/>
          <a:p>
            <a:r>
              <a:rPr lang="en-US" b="1" dirty="0">
                <a:latin typeface="Century Gothic" panose="020B0502020202020204" pitchFamily="34" charset="0"/>
              </a:rPr>
              <a:t>Volume = 25 cm</a:t>
            </a:r>
            <a:r>
              <a:rPr lang="en-US" b="1" baseline="30000" dirty="0">
                <a:latin typeface="Century Gothic" panose="020B0502020202020204" pitchFamily="34" charset="0"/>
              </a:rPr>
              <a:t>3</a:t>
            </a:r>
            <a:endParaRPr lang="en-US" b="1" dirty="0">
              <a:latin typeface="Century Gothic" panose="020B0502020202020204" pitchFamily="34" charset="0"/>
            </a:endParaRPr>
          </a:p>
        </p:txBody>
      </p:sp>
      <p:sp>
        <p:nvSpPr>
          <p:cNvPr id="8" name="TextBox 7">
            <a:extLst>
              <a:ext uri="{FF2B5EF4-FFF2-40B4-BE49-F238E27FC236}">
                <a16:creationId xmlns:a16="http://schemas.microsoft.com/office/drawing/2014/main" id="{28B75ED4-4521-EC44-5F90-C1CBE8FB3603}"/>
              </a:ext>
            </a:extLst>
          </p:cNvPr>
          <p:cNvSpPr txBox="1"/>
          <p:nvPr/>
        </p:nvSpPr>
        <p:spPr>
          <a:xfrm>
            <a:off x="4610294" y="3782318"/>
            <a:ext cx="2092239" cy="369332"/>
          </a:xfrm>
          <a:prstGeom prst="rect">
            <a:avLst/>
          </a:prstGeom>
          <a:noFill/>
        </p:spPr>
        <p:txBody>
          <a:bodyPr wrap="none" rtlCol="0">
            <a:spAutoFit/>
          </a:bodyPr>
          <a:lstStyle/>
          <a:p>
            <a:r>
              <a:rPr lang="en-US" b="1" dirty="0">
                <a:latin typeface="Century Gothic" panose="020B0502020202020204" pitchFamily="34" charset="0"/>
              </a:rPr>
              <a:t>Volume = 15 cm</a:t>
            </a:r>
            <a:r>
              <a:rPr lang="en-US" b="1" baseline="30000" dirty="0">
                <a:latin typeface="Century Gothic" panose="020B0502020202020204" pitchFamily="34" charset="0"/>
              </a:rPr>
              <a:t>3</a:t>
            </a:r>
            <a:endParaRPr lang="en-US" b="1" dirty="0">
              <a:latin typeface="Century Gothic" panose="020B0502020202020204" pitchFamily="34" charset="0"/>
            </a:endParaRPr>
          </a:p>
        </p:txBody>
      </p:sp>
      <p:sp>
        <p:nvSpPr>
          <p:cNvPr id="9" name="TextBox 8">
            <a:extLst>
              <a:ext uri="{FF2B5EF4-FFF2-40B4-BE49-F238E27FC236}">
                <a16:creationId xmlns:a16="http://schemas.microsoft.com/office/drawing/2014/main" id="{2635F0F1-F15C-E12D-0477-6B5A00EC5855}"/>
              </a:ext>
            </a:extLst>
          </p:cNvPr>
          <p:cNvSpPr txBox="1"/>
          <p:nvPr/>
        </p:nvSpPr>
        <p:spPr>
          <a:xfrm>
            <a:off x="323223" y="4127618"/>
            <a:ext cx="3422732" cy="369332"/>
          </a:xfrm>
          <a:prstGeom prst="rect">
            <a:avLst/>
          </a:prstGeom>
          <a:noFill/>
        </p:spPr>
        <p:txBody>
          <a:bodyPr wrap="none" rtlCol="0">
            <a:spAutoFit/>
          </a:bodyPr>
          <a:lstStyle/>
          <a:p>
            <a:r>
              <a:rPr lang="en-US" b="1" dirty="0">
                <a:latin typeface="Century Gothic" panose="020B0502020202020204" pitchFamily="34" charset="0"/>
              </a:rPr>
              <a:t>Concentration = 0.2 mol/dm</a:t>
            </a:r>
            <a:r>
              <a:rPr lang="en-US" b="1" baseline="30000" dirty="0">
                <a:latin typeface="Century Gothic" panose="020B0502020202020204" pitchFamily="34" charset="0"/>
              </a:rPr>
              <a:t>3</a:t>
            </a:r>
            <a:endParaRPr lang="en-US" b="1" dirty="0">
              <a:latin typeface="Century Gothic" panose="020B0502020202020204" pitchFamily="34" charset="0"/>
            </a:endParaRPr>
          </a:p>
        </p:txBody>
      </p:sp>
      <p:sp>
        <p:nvSpPr>
          <p:cNvPr id="10" name="TextBox 9">
            <a:extLst>
              <a:ext uri="{FF2B5EF4-FFF2-40B4-BE49-F238E27FC236}">
                <a16:creationId xmlns:a16="http://schemas.microsoft.com/office/drawing/2014/main" id="{C53AE4F5-2543-50BA-B9E6-8F8745849D9C}"/>
              </a:ext>
            </a:extLst>
          </p:cNvPr>
          <p:cNvSpPr txBox="1"/>
          <p:nvPr/>
        </p:nvSpPr>
        <p:spPr>
          <a:xfrm>
            <a:off x="4591147" y="4092344"/>
            <a:ext cx="2183611" cy="369332"/>
          </a:xfrm>
          <a:prstGeom prst="rect">
            <a:avLst/>
          </a:prstGeom>
          <a:noFill/>
        </p:spPr>
        <p:txBody>
          <a:bodyPr wrap="none" rtlCol="0">
            <a:spAutoFit/>
          </a:bodyPr>
          <a:lstStyle/>
          <a:p>
            <a:r>
              <a:rPr lang="en-US" b="1" dirty="0">
                <a:latin typeface="Century Gothic" panose="020B0502020202020204" pitchFamily="34" charset="0"/>
              </a:rPr>
              <a:t>Concentration = ?</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D2F5C1BB-13F6-EA67-7C70-40600B53E1ED}"/>
                  </a:ext>
                </a:extLst>
              </p:cNvPr>
              <p:cNvSpPr txBox="1"/>
              <p:nvPr/>
            </p:nvSpPr>
            <p:spPr>
              <a:xfrm>
                <a:off x="323222" y="4608800"/>
                <a:ext cx="4059591" cy="56047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1600" b="1" i="0" dirty="0" smtClean="0">
                          <a:solidFill>
                            <a:schemeClr val="accent1"/>
                          </a:solidFill>
                          <a:latin typeface="Cambria Math" panose="02040503050406030204" pitchFamily="18" charset="0"/>
                        </a:rPr>
                        <m:t>𝐂𝐨𝐧𝐜𝐞𝐧𝐭𝐫𝐚𝐭𝐢𝐨𝐧</m:t>
                      </m:r>
                      <m:r>
                        <a:rPr lang="en-GB" sz="1600" b="1" i="0" dirty="0" smtClean="0">
                          <a:solidFill>
                            <a:schemeClr val="accent1"/>
                          </a:solidFill>
                          <a:latin typeface="Cambria Math" panose="02040503050406030204" pitchFamily="18" charset="0"/>
                        </a:rPr>
                        <m:t>= </m:t>
                      </m:r>
                      <m:f>
                        <m:fPr>
                          <m:ctrlPr>
                            <a:rPr lang="en-GB" sz="1600" b="1" i="1" dirty="0" smtClean="0">
                              <a:solidFill>
                                <a:schemeClr val="accent1"/>
                              </a:solidFill>
                              <a:latin typeface="Cambria Math" panose="02040503050406030204" pitchFamily="18" charset="0"/>
                            </a:rPr>
                          </m:ctrlPr>
                        </m:fPr>
                        <m:num>
                          <m:r>
                            <a:rPr lang="en-GB" sz="1600" b="1" i="0" dirty="0" smtClean="0">
                              <a:solidFill>
                                <a:schemeClr val="accent1"/>
                              </a:solidFill>
                              <a:latin typeface="Cambria Math" panose="02040503050406030204" pitchFamily="18" charset="0"/>
                            </a:rPr>
                            <m:t>𝐧𝐮𝐦𝐛𝐞𝐫</m:t>
                          </m:r>
                          <m:r>
                            <a:rPr lang="en-GB" sz="1600" b="1" i="0" dirty="0" smtClean="0">
                              <a:solidFill>
                                <a:schemeClr val="accent1"/>
                              </a:solidFill>
                              <a:latin typeface="Cambria Math" panose="02040503050406030204" pitchFamily="18" charset="0"/>
                            </a:rPr>
                            <m:t> </m:t>
                          </m:r>
                          <m:r>
                            <a:rPr lang="en-GB" sz="1600" b="1" i="0" dirty="0" smtClean="0">
                              <a:solidFill>
                                <a:schemeClr val="accent1"/>
                              </a:solidFill>
                              <a:latin typeface="Cambria Math" panose="02040503050406030204" pitchFamily="18" charset="0"/>
                            </a:rPr>
                            <m:t>𝐨𝐟</m:t>
                          </m:r>
                          <m:r>
                            <a:rPr lang="en-GB" sz="1600" b="1" i="0" dirty="0" smtClean="0">
                              <a:solidFill>
                                <a:schemeClr val="accent1"/>
                              </a:solidFill>
                              <a:latin typeface="Cambria Math" panose="02040503050406030204" pitchFamily="18" charset="0"/>
                            </a:rPr>
                            <m:t> </m:t>
                          </m:r>
                          <m:r>
                            <a:rPr lang="en-GB" sz="1600" b="1" i="0" dirty="0" smtClean="0">
                              <a:solidFill>
                                <a:schemeClr val="accent1"/>
                              </a:solidFill>
                              <a:latin typeface="Cambria Math" panose="02040503050406030204" pitchFamily="18" charset="0"/>
                            </a:rPr>
                            <m:t>𝐦𝐨𝐥𝐞𝐬</m:t>
                          </m:r>
                        </m:num>
                        <m:den>
                          <m:r>
                            <a:rPr lang="en-GB" sz="1600" b="1" i="0" dirty="0" smtClean="0">
                              <a:solidFill>
                                <a:schemeClr val="accent1"/>
                              </a:solidFill>
                              <a:latin typeface="Cambria Math" panose="02040503050406030204" pitchFamily="18" charset="0"/>
                            </a:rPr>
                            <m:t>𝐯𝐨𝐥𝐮𝐦𝐞</m:t>
                          </m:r>
                        </m:den>
                      </m:f>
                    </m:oMath>
                  </m:oMathPara>
                </a14:m>
                <a:endParaRPr lang="en-GB" sz="1600" b="1" dirty="0">
                  <a:solidFill>
                    <a:schemeClr val="accent1"/>
                  </a:solidFill>
                  <a:latin typeface="Century Gothic" panose="020B0502020202020204" pitchFamily="34" charset="0"/>
                </a:endParaRPr>
              </a:p>
            </p:txBody>
          </p:sp>
        </mc:Choice>
        <mc:Fallback>
          <p:sp>
            <p:nvSpPr>
              <p:cNvPr id="13" name="TextBox 12">
                <a:extLst>
                  <a:ext uri="{FF2B5EF4-FFF2-40B4-BE49-F238E27FC236}">
                    <a16:creationId xmlns:a16="http://schemas.microsoft.com/office/drawing/2014/main" id="{D2F5C1BB-13F6-EA67-7C70-40600B53E1ED}"/>
                  </a:ext>
                </a:extLst>
              </p:cNvPr>
              <p:cNvSpPr txBox="1">
                <a:spLocks noRot="1" noChangeAspect="1" noMove="1" noResize="1" noEditPoints="1" noAdjustHandles="1" noChangeArrowheads="1" noChangeShapeType="1" noTextEdit="1"/>
              </p:cNvSpPr>
              <p:nvPr/>
            </p:nvSpPr>
            <p:spPr>
              <a:xfrm>
                <a:off x="323222" y="4608800"/>
                <a:ext cx="4059591" cy="560474"/>
              </a:xfrm>
              <a:prstGeom prst="rect">
                <a:avLst/>
              </a:prstGeom>
              <a:blipFill>
                <a:blip r:embed="rId3"/>
                <a:stretch>
                  <a:fillRect b="-2174"/>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973DE8FB-71BD-6D26-9040-381CC58CE98E}"/>
                  </a:ext>
                </a:extLst>
              </p:cNvPr>
              <p:cNvSpPr txBox="1"/>
              <p:nvPr/>
            </p:nvSpPr>
            <p:spPr>
              <a:xfrm>
                <a:off x="393682" y="5902389"/>
                <a:ext cx="4059591" cy="3385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1600" b="1" i="0" dirty="0" smtClean="0">
                          <a:solidFill>
                            <a:schemeClr val="accent1"/>
                          </a:solidFill>
                          <a:latin typeface="Cambria Math" panose="02040503050406030204" pitchFamily="18" charset="0"/>
                        </a:rPr>
                        <m:t>𝐧𝐮𝐦𝐛𝐞𝐫</m:t>
                      </m:r>
                      <m:r>
                        <a:rPr lang="en-GB" sz="1600" b="1" i="0" dirty="0" smtClean="0">
                          <a:solidFill>
                            <a:schemeClr val="accent1"/>
                          </a:solidFill>
                          <a:latin typeface="Cambria Math" panose="02040503050406030204" pitchFamily="18" charset="0"/>
                        </a:rPr>
                        <m:t> </m:t>
                      </m:r>
                      <m:r>
                        <a:rPr lang="en-GB" sz="1600" b="1" i="0" dirty="0" smtClean="0">
                          <a:solidFill>
                            <a:schemeClr val="accent1"/>
                          </a:solidFill>
                          <a:latin typeface="Cambria Math" panose="02040503050406030204" pitchFamily="18" charset="0"/>
                        </a:rPr>
                        <m:t>𝐨𝐟</m:t>
                      </m:r>
                      <m:r>
                        <a:rPr lang="en-GB" sz="1600" b="1" i="0" dirty="0" smtClean="0">
                          <a:solidFill>
                            <a:schemeClr val="accent1"/>
                          </a:solidFill>
                          <a:latin typeface="Cambria Math" panose="02040503050406030204" pitchFamily="18" charset="0"/>
                        </a:rPr>
                        <m:t> </m:t>
                      </m:r>
                      <m:r>
                        <a:rPr lang="en-GB" sz="1600" b="1" i="0" dirty="0" smtClean="0">
                          <a:solidFill>
                            <a:schemeClr val="accent1"/>
                          </a:solidFill>
                          <a:latin typeface="Cambria Math" panose="02040503050406030204" pitchFamily="18" charset="0"/>
                        </a:rPr>
                        <m:t>𝐦𝐨𝐥𝐞𝐬</m:t>
                      </m:r>
                      <m:r>
                        <a:rPr lang="en-GB" sz="1600" b="1" i="0" dirty="0" smtClean="0">
                          <a:solidFill>
                            <a:schemeClr val="accent1"/>
                          </a:solidFill>
                          <a:latin typeface="Cambria Math" panose="02040503050406030204" pitchFamily="18" charset="0"/>
                        </a:rPr>
                        <m:t>=</m:t>
                      </m:r>
                      <m:r>
                        <a:rPr lang="en-GB" sz="1600" b="1" i="1" dirty="0" smtClean="0">
                          <a:solidFill>
                            <a:schemeClr val="accent1"/>
                          </a:solidFill>
                          <a:latin typeface="Cambria Math" panose="02040503050406030204" pitchFamily="18" charset="0"/>
                        </a:rPr>
                        <m:t>𝟎</m:t>
                      </m:r>
                      <m:r>
                        <a:rPr lang="en-GB" sz="1600" b="1" i="1" dirty="0" smtClean="0">
                          <a:solidFill>
                            <a:schemeClr val="accent1"/>
                          </a:solidFill>
                          <a:latin typeface="Cambria Math" panose="02040503050406030204" pitchFamily="18" charset="0"/>
                        </a:rPr>
                        <m:t>.</m:t>
                      </m:r>
                      <m:r>
                        <a:rPr lang="en-GB" sz="1600" b="1" i="1" dirty="0" smtClean="0">
                          <a:solidFill>
                            <a:schemeClr val="accent1"/>
                          </a:solidFill>
                          <a:latin typeface="Cambria Math" panose="02040503050406030204" pitchFamily="18" charset="0"/>
                        </a:rPr>
                        <m:t>𝟐</m:t>
                      </m:r>
                      <m:r>
                        <a:rPr lang="en-GB" sz="1600" b="1" i="1" dirty="0" smtClean="0">
                          <a:solidFill>
                            <a:schemeClr val="accent1"/>
                          </a:solidFill>
                          <a:latin typeface="Cambria Math" panose="02040503050406030204" pitchFamily="18" charset="0"/>
                        </a:rPr>
                        <m:t> × </m:t>
                      </m:r>
                      <m:r>
                        <a:rPr lang="en-GB" sz="1600" b="1" i="1" dirty="0" smtClean="0">
                          <a:solidFill>
                            <a:schemeClr val="accent1"/>
                          </a:solidFill>
                          <a:latin typeface="Cambria Math" panose="02040503050406030204" pitchFamily="18" charset="0"/>
                        </a:rPr>
                        <m:t>𝟎</m:t>
                      </m:r>
                      <m:r>
                        <a:rPr lang="en-GB" sz="1600" b="1" i="1" dirty="0" smtClean="0">
                          <a:solidFill>
                            <a:schemeClr val="accent1"/>
                          </a:solidFill>
                          <a:latin typeface="Cambria Math" panose="02040503050406030204" pitchFamily="18" charset="0"/>
                        </a:rPr>
                        <m:t>.</m:t>
                      </m:r>
                      <m:r>
                        <a:rPr lang="en-GB" sz="1600" b="1" i="1" dirty="0" smtClean="0">
                          <a:solidFill>
                            <a:schemeClr val="accent1"/>
                          </a:solidFill>
                          <a:latin typeface="Cambria Math" panose="02040503050406030204" pitchFamily="18" charset="0"/>
                        </a:rPr>
                        <m:t>𝟎𝟐𝟓</m:t>
                      </m:r>
                    </m:oMath>
                  </m:oMathPara>
                </a14:m>
                <a:endParaRPr lang="en-GB" sz="1600" b="1" dirty="0">
                  <a:solidFill>
                    <a:schemeClr val="accent1"/>
                  </a:solidFill>
                  <a:latin typeface="Century Gothic" panose="020B0502020202020204" pitchFamily="34" charset="0"/>
                </a:endParaRPr>
              </a:p>
            </p:txBody>
          </p:sp>
        </mc:Choice>
        <mc:Fallback>
          <p:sp>
            <p:nvSpPr>
              <p:cNvPr id="16" name="TextBox 15">
                <a:extLst>
                  <a:ext uri="{FF2B5EF4-FFF2-40B4-BE49-F238E27FC236}">
                    <a16:creationId xmlns:a16="http://schemas.microsoft.com/office/drawing/2014/main" id="{973DE8FB-71BD-6D26-9040-381CC58CE98E}"/>
                  </a:ext>
                </a:extLst>
              </p:cNvPr>
              <p:cNvSpPr txBox="1">
                <a:spLocks noRot="1" noChangeAspect="1" noMove="1" noResize="1" noEditPoints="1" noAdjustHandles="1" noChangeArrowheads="1" noChangeShapeType="1" noTextEdit="1"/>
              </p:cNvSpPr>
              <p:nvPr/>
            </p:nvSpPr>
            <p:spPr>
              <a:xfrm>
                <a:off x="393682" y="5902389"/>
                <a:ext cx="4059591" cy="338554"/>
              </a:xfrm>
              <a:prstGeom prst="rect">
                <a:avLst/>
              </a:prstGeom>
              <a:blipFill>
                <a:blip r:embed="rId4"/>
                <a:stretch>
                  <a:fillRect b="-17857"/>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43BC88FE-AF80-BEF6-E15A-22C28C0E7957}"/>
                  </a:ext>
                </a:extLst>
              </p:cNvPr>
              <p:cNvSpPr txBox="1"/>
              <p:nvPr/>
            </p:nvSpPr>
            <p:spPr>
              <a:xfrm>
                <a:off x="393682" y="6255423"/>
                <a:ext cx="1681214" cy="3385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1600" b="1" i="0" u="sng" dirty="0" smtClean="0">
                          <a:solidFill>
                            <a:schemeClr val="accent1"/>
                          </a:solidFill>
                          <a:latin typeface="Cambria Math" panose="02040503050406030204" pitchFamily="18" charset="0"/>
                        </a:rPr>
                        <m:t>=</m:t>
                      </m:r>
                      <m:r>
                        <a:rPr lang="en-GB" sz="1600" b="1" i="1" u="sng" dirty="0" smtClean="0">
                          <a:solidFill>
                            <a:schemeClr val="accent1"/>
                          </a:solidFill>
                          <a:latin typeface="Cambria Math" panose="02040503050406030204" pitchFamily="18" charset="0"/>
                        </a:rPr>
                        <m:t>𝟎</m:t>
                      </m:r>
                      <m:r>
                        <a:rPr lang="en-GB" sz="1600" b="1" i="1" u="sng" dirty="0" smtClean="0">
                          <a:solidFill>
                            <a:schemeClr val="accent1"/>
                          </a:solidFill>
                          <a:latin typeface="Cambria Math" panose="02040503050406030204" pitchFamily="18" charset="0"/>
                        </a:rPr>
                        <m:t>.</m:t>
                      </m:r>
                      <m:r>
                        <a:rPr lang="en-GB" sz="1600" b="1" i="1" u="sng" dirty="0" smtClean="0">
                          <a:solidFill>
                            <a:schemeClr val="accent1"/>
                          </a:solidFill>
                          <a:latin typeface="Cambria Math" panose="02040503050406030204" pitchFamily="18" charset="0"/>
                        </a:rPr>
                        <m:t>𝟎𝟎𝟓</m:t>
                      </m:r>
                      <m:r>
                        <a:rPr lang="en-GB" sz="1600" b="1" i="1" u="sng" dirty="0" smtClean="0">
                          <a:solidFill>
                            <a:schemeClr val="accent1"/>
                          </a:solidFill>
                          <a:latin typeface="Cambria Math" panose="02040503050406030204" pitchFamily="18" charset="0"/>
                        </a:rPr>
                        <m:t> </m:t>
                      </m:r>
                      <m:r>
                        <a:rPr lang="en-GB" sz="1600" b="1" i="0" u="sng" dirty="0" smtClean="0">
                          <a:solidFill>
                            <a:schemeClr val="accent1"/>
                          </a:solidFill>
                          <a:latin typeface="Cambria Math" panose="02040503050406030204" pitchFamily="18" charset="0"/>
                        </a:rPr>
                        <m:t>𝐦𝐨𝐥𝐞𝐬</m:t>
                      </m:r>
                    </m:oMath>
                  </m:oMathPara>
                </a14:m>
                <a:endParaRPr lang="en-GB" sz="1600" b="1" u="sng" dirty="0">
                  <a:solidFill>
                    <a:schemeClr val="accent1"/>
                  </a:solidFill>
                  <a:latin typeface="Century Gothic" panose="020B0502020202020204" pitchFamily="34" charset="0"/>
                </a:endParaRPr>
              </a:p>
            </p:txBody>
          </p:sp>
        </mc:Choice>
        <mc:Fallback>
          <p:sp>
            <p:nvSpPr>
              <p:cNvPr id="17" name="TextBox 16">
                <a:extLst>
                  <a:ext uri="{FF2B5EF4-FFF2-40B4-BE49-F238E27FC236}">
                    <a16:creationId xmlns:a16="http://schemas.microsoft.com/office/drawing/2014/main" id="{43BC88FE-AF80-BEF6-E15A-22C28C0E7957}"/>
                  </a:ext>
                </a:extLst>
              </p:cNvPr>
              <p:cNvSpPr txBox="1">
                <a:spLocks noRot="1" noChangeAspect="1" noMove="1" noResize="1" noEditPoints="1" noAdjustHandles="1" noChangeArrowheads="1" noChangeShapeType="1" noTextEdit="1"/>
              </p:cNvSpPr>
              <p:nvPr/>
            </p:nvSpPr>
            <p:spPr>
              <a:xfrm>
                <a:off x="393682" y="6255423"/>
                <a:ext cx="1681214" cy="338554"/>
              </a:xfrm>
              <a:prstGeom prst="rect">
                <a:avLst/>
              </a:prstGeom>
              <a:blipFill>
                <a:blip r:embed="rId5"/>
                <a:stretch>
                  <a:fillRect b="-17857"/>
                </a:stretch>
              </a:blipFill>
            </p:spPr>
            <p:txBody>
              <a:bodyPr/>
              <a:lstStyle/>
              <a:p>
                <a:r>
                  <a:rPr lang="en-GB">
                    <a:noFill/>
                  </a:rPr>
                  <a:t> </a:t>
                </a:r>
              </a:p>
            </p:txBody>
          </p:sp>
        </mc:Fallback>
      </mc:AlternateContent>
      <p:sp>
        <p:nvSpPr>
          <p:cNvPr id="18" name="TextBox 17">
            <a:extLst>
              <a:ext uri="{FF2B5EF4-FFF2-40B4-BE49-F238E27FC236}">
                <a16:creationId xmlns:a16="http://schemas.microsoft.com/office/drawing/2014/main" id="{5F667088-9EB1-277E-FF9A-41B2464B5887}"/>
              </a:ext>
            </a:extLst>
          </p:cNvPr>
          <p:cNvSpPr txBox="1"/>
          <p:nvPr/>
        </p:nvSpPr>
        <p:spPr>
          <a:xfrm>
            <a:off x="4624770" y="4608800"/>
            <a:ext cx="6048451" cy="1200329"/>
          </a:xfrm>
          <a:prstGeom prst="rect">
            <a:avLst/>
          </a:prstGeom>
          <a:noFill/>
        </p:spPr>
        <p:txBody>
          <a:bodyPr wrap="none" rtlCol="0">
            <a:spAutoFit/>
          </a:bodyPr>
          <a:lstStyle/>
          <a:p>
            <a:r>
              <a:rPr lang="en-US" b="1" dirty="0">
                <a:solidFill>
                  <a:schemeClr val="accent1"/>
                </a:solidFill>
                <a:latin typeface="Century Gothic" panose="020B0502020202020204" pitchFamily="34" charset="0"/>
              </a:rPr>
              <a:t>The mole ratio of alkali : acid is 2 : 1, or </a:t>
            </a:r>
            <a:r>
              <a:rPr lang="en-US" b="1" u="sng" dirty="0">
                <a:solidFill>
                  <a:schemeClr val="accent1"/>
                </a:solidFill>
                <a:latin typeface="Century Gothic" panose="020B0502020202020204" pitchFamily="34" charset="0"/>
              </a:rPr>
              <a:t>0.005 : 0.0025</a:t>
            </a:r>
          </a:p>
          <a:p>
            <a:endParaRPr lang="en-US" b="1" u="sng" dirty="0">
              <a:latin typeface="Century Gothic" panose="020B0502020202020204" pitchFamily="34" charset="0"/>
            </a:endParaRPr>
          </a:p>
          <a:p>
            <a:endParaRPr lang="en-US" b="1" u="sng" dirty="0">
              <a:latin typeface="Century Gothic" panose="020B0502020202020204" pitchFamily="34" charset="0"/>
            </a:endParaRPr>
          </a:p>
          <a:p>
            <a:endParaRPr lang="en-US" b="1" dirty="0">
              <a:latin typeface="Century Gothic" panose="020B0502020202020204" pitchFamily="34" charset="0"/>
            </a:endParaRP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4B18B794-B938-0934-12E9-D84CD1D5D54A}"/>
                  </a:ext>
                </a:extLst>
              </p:cNvPr>
              <p:cNvSpPr txBox="1"/>
              <p:nvPr/>
            </p:nvSpPr>
            <p:spPr>
              <a:xfrm>
                <a:off x="4610294" y="5057559"/>
                <a:ext cx="4059591" cy="56047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1600" b="1" i="0" dirty="0" smtClean="0">
                          <a:solidFill>
                            <a:schemeClr val="accent1"/>
                          </a:solidFill>
                          <a:latin typeface="Cambria Math" panose="02040503050406030204" pitchFamily="18" charset="0"/>
                        </a:rPr>
                        <m:t>𝐂𝐨𝐧𝐜𝐞𝐧𝐭𝐫𝐚𝐭𝐢𝐨𝐧</m:t>
                      </m:r>
                      <m:r>
                        <a:rPr lang="en-GB" sz="1600" b="1" i="0" dirty="0" smtClean="0">
                          <a:solidFill>
                            <a:schemeClr val="accent1"/>
                          </a:solidFill>
                          <a:latin typeface="Cambria Math" panose="02040503050406030204" pitchFamily="18" charset="0"/>
                        </a:rPr>
                        <m:t>= </m:t>
                      </m:r>
                      <m:f>
                        <m:fPr>
                          <m:ctrlPr>
                            <a:rPr lang="en-GB" sz="1600" b="1" i="1" dirty="0" smtClean="0">
                              <a:solidFill>
                                <a:schemeClr val="accent1"/>
                              </a:solidFill>
                              <a:latin typeface="Cambria Math" panose="02040503050406030204" pitchFamily="18" charset="0"/>
                            </a:rPr>
                          </m:ctrlPr>
                        </m:fPr>
                        <m:num>
                          <m:r>
                            <a:rPr lang="en-GB" sz="1600" b="1" i="0" dirty="0" smtClean="0">
                              <a:solidFill>
                                <a:schemeClr val="accent1"/>
                              </a:solidFill>
                              <a:latin typeface="Cambria Math" panose="02040503050406030204" pitchFamily="18" charset="0"/>
                            </a:rPr>
                            <m:t>𝐧𝐮𝐦𝐛𝐞𝐫</m:t>
                          </m:r>
                          <m:r>
                            <a:rPr lang="en-GB" sz="1600" b="1" i="0" dirty="0" smtClean="0">
                              <a:solidFill>
                                <a:schemeClr val="accent1"/>
                              </a:solidFill>
                              <a:latin typeface="Cambria Math" panose="02040503050406030204" pitchFamily="18" charset="0"/>
                            </a:rPr>
                            <m:t> </m:t>
                          </m:r>
                          <m:r>
                            <a:rPr lang="en-GB" sz="1600" b="1" i="0" dirty="0" smtClean="0">
                              <a:solidFill>
                                <a:schemeClr val="accent1"/>
                              </a:solidFill>
                              <a:latin typeface="Cambria Math" panose="02040503050406030204" pitchFamily="18" charset="0"/>
                            </a:rPr>
                            <m:t>𝐨𝐟</m:t>
                          </m:r>
                          <m:r>
                            <a:rPr lang="en-GB" sz="1600" b="1" i="0" dirty="0" smtClean="0">
                              <a:solidFill>
                                <a:schemeClr val="accent1"/>
                              </a:solidFill>
                              <a:latin typeface="Cambria Math" panose="02040503050406030204" pitchFamily="18" charset="0"/>
                            </a:rPr>
                            <m:t> </m:t>
                          </m:r>
                          <m:r>
                            <a:rPr lang="en-GB" sz="1600" b="1" i="0" dirty="0" smtClean="0">
                              <a:solidFill>
                                <a:schemeClr val="accent1"/>
                              </a:solidFill>
                              <a:latin typeface="Cambria Math" panose="02040503050406030204" pitchFamily="18" charset="0"/>
                            </a:rPr>
                            <m:t>𝐦𝐨𝐥𝐞𝐬</m:t>
                          </m:r>
                        </m:num>
                        <m:den>
                          <m:r>
                            <a:rPr lang="en-GB" sz="1600" b="1" i="0" dirty="0" smtClean="0">
                              <a:solidFill>
                                <a:schemeClr val="accent1"/>
                              </a:solidFill>
                              <a:latin typeface="Cambria Math" panose="02040503050406030204" pitchFamily="18" charset="0"/>
                            </a:rPr>
                            <m:t>𝐯𝐨𝐥𝐮𝐦𝐞</m:t>
                          </m:r>
                        </m:den>
                      </m:f>
                    </m:oMath>
                  </m:oMathPara>
                </a14:m>
                <a:endParaRPr lang="en-GB" sz="1600" b="1" dirty="0">
                  <a:solidFill>
                    <a:schemeClr val="accent1"/>
                  </a:solidFill>
                  <a:latin typeface="Century Gothic" panose="020B0502020202020204" pitchFamily="34" charset="0"/>
                </a:endParaRPr>
              </a:p>
            </p:txBody>
          </p:sp>
        </mc:Choice>
        <mc:Fallback>
          <p:sp>
            <p:nvSpPr>
              <p:cNvPr id="19" name="TextBox 18">
                <a:extLst>
                  <a:ext uri="{FF2B5EF4-FFF2-40B4-BE49-F238E27FC236}">
                    <a16:creationId xmlns:a16="http://schemas.microsoft.com/office/drawing/2014/main" id="{4B18B794-B938-0934-12E9-D84CD1D5D54A}"/>
                  </a:ext>
                </a:extLst>
              </p:cNvPr>
              <p:cNvSpPr txBox="1">
                <a:spLocks noRot="1" noChangeAspect="1" noMove="1" noResize="1" noEditPoints="1" noAdjustHandles="1" noChangeArrowheads="1" noChangeShapeType="1" noTextEdit="1"/>
              </p:cNvSpPr>
              <p:nvPr/>
            </p:nvSpPr>
            <p:spPr>
              <a:xfrm>
                <a:off x="4610294" y="5057559"/>
                <a:ext cx="4059591" cy="560474"/>
              </a:xfrm>
              <a:prstGeom prst="rect">
                <a:avLst/>
              </a:prstGeom>
              <a:blipFill>
                <a:blip r:embed="rId6"/>
                <a:stretch>
                  <a:fillRect b="-4444"/>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44DD78F6-6516-CD49-A9A2-8261A415D13F}"/>
                  </a:ext>
                </a:extLst>
              </p:cNvPr>
              <p:cNvSpPr txBox="1"/>
              <p:nvPr/>
            </p:nvSpPr>
            <p:spPr>
              <a:xfrm>
                <a:off x="4620998" y="5734135"/>
                <a:ext cx="4059591" cy="55996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1600" b="1" i="0" dirty="0" smtClean="0">
                          <a:solidFill>
                            <a:schemeClr val="accent1"/>
                          </a:solidFill>
                          <a:latin typeface="Cambria Math" panose="02040503050406030204" pitchFamily="18" charset="0"/>
                        </a:rPr>
                        <m:t>𝐂𝐨𝐧𝐜𝐞𝐧𝐭𝐫𝐚𝐭𝐢𝐨𝐧</m:t>
                      </m:r>
                      <m:r>
                        <a:rPr lang="en-GB" sz="1600" b="1" i="0" dirty="0" smtClean="0">
                          <a:solidFill>
                            <a:schemeClr val="accent1"/>
                          </a:solidFill>
                          <a:latin typeface="Cambria Math" panose="02040503050406030204" pitchFamily="18" charset="0"/>
                        </a:rPr>
                        <m:t>= </m:t>
                      </m:r>
                      <m:f>
                        <m:fPr>
                          <m:ctrlPr>
                            <a:rPr lang="en-GB" sz="1600" b="1" i="1" dirty="0" smtClean="0">
                              <a:solidFill>
                                <a:schemeClr val="accent1"/>
                              </a:solidFill>
                              <a:latin typeface="Cambria Math" panose="02040503050406030204" pitchFamily="18" charset="0"/>
                            </a:rPr>
                          </m:ctrlPr>
                        </m:fPr>
                        <m:num>
                          <m:r>
                            <a:rPr lang="en-GB" sz="1600" b="1" i="1" dirty="0" smtClean="0">
                              <a:solidFill>
                                <a:schemeClr val="accent1"/>
                              </a:solidFill>
                              <a:latin typeface="Cambria Math" panose="02040503050406030204" pitchFamily="18" charset="0"/>
                            </a:rPr>
                            <m:t>𝟎</m:t>
                          </m:r>
                          <m:r>
                            <a:rPr lang="en-GB" sz="1600" b="1" i="1" dirty="0" smtClean="0">
                              <a:solidFill>
                                <a:schemeClr val="accent1"/>
                              </a:solidFill>
                              <a:latin typeface="Cambria Math" panose="02040503050406030204" pitchFamily="18" charset="0"/>
                            </a:rPr>
                            <m:t>.</m:t>
                          </m:r>
                          <m:r>
                            <a:rPr lang="en-GB" sz="1600" b="1" i="1" dirty="0" smtClean="0">
                              <a:solidFill>
                                <a:schemeClr val="accent1"/>
                              </a:solidFill>
                              <a:latin typeface="Cambria Math" panose="02040503050406030204" pitchFamily="18" charset="0"/>
                            </a:rPr>
                            <m:t>𝟎𝟎𝟐𝟓</m:t>
                          </m:r>
                        </m:num>
                        <m:den>
                          <m:r>
                            <a:rPr lang="en-GB" sz="1600" b="1" i="1" dirty="0" smtClean="0">
                              <a:solidFill>
                                <a:schemeClr val="accent1"/>
                              </a:solidFill>
                              <a:latin typeface="Cambria Math" panose="02040503050406030204" pitchFamily="18" charset="0"/>
                            </a:rPr>
                            <m:t>𝟎</m:t>
                          </m:r>
                          <m:r>
                            <a:rPr lang="en-GB" sz="1600" b="1" i="1" dirty="0" smtClean="0">
                              <a:solidFill>
                                <a:schemeClr val="accent1"/>
                              </a:solidFill>
                              <a:latin typeface="Cambria Math" panose="02040503050406030204" pitchFamily="18" charset="0"/>
                            </a:rPr>
                            <m:t>.</m:t>
                          </m:r>
                          <m:r>
                            <a:rPr lang="en-GB" sz="1600" b="1" i="1" dirty="0" smtClean="0">
                              <a:solidFill>
                                <a:schemeClr val="accent1"/>
                              </a:solidFill>
                              <a:latin typeface="Cambria Math" panose="02040503050406030204" pitchFamily="18" charset="0"/>
                            </a:rPr>
                            <m:t>𝟎</m:t>
                          </m:r>
                          <m:r>
                            <a:rPr lang="en-GB" sz="1600" b="1" i="0" dirty="0" smtClean="0">
                              <a:solidFill>
                                <a:schemeClr val="accent1"/>
                              </a:solidFill>
                              <a:latin typeface="Cambria Math" panose="02040503050406030204" pitchFamily="18" charset="0"/>
                            </a:rPr>
                            <m:t>𝟏𝟓</m:t>
                          </m:r>
                        </m:den>
                      </m:f>
                    </m:oMath>
                  </m:oMathPara>
                </a14:m>
                <a:endParaRPr lang="en-GB" sz="1600" b="1" dirty="0">
                  <a:solidFill>
                    <a:schemeClr val="accent1"/>
                  </a:solidFill>
                  <a:latin typeface="Century Gothic" panose="020B0502020202020204" pitchFamily="34" charset="0"/>
                </a:endParaRPr>
              </a:p>
            </p:txBody>
          </p:sp>
        </mc:Choice>
        <mc:Fallback>
          <p:sp>
            <p:nvSpPr>
              <p:cNvPr id="20" name="TextBox 19">
                <a:extLst>
                  <a:ext uri="{FF2B5EF4-FFF2-40B4-BE49-F238E27FC236}">
                    <a16:creationId xmlns:a16="http://schemas.microsoft.com/office/drawing/2014/main" id="{44DD78F6-6516-CD49-A9A2-8261A415D13F}"/>
                  </a:ext>
                </a:extLst>
              </p:cNvPr>
              <p:cNvSpPr txBox="1">
                <a:spLocks noRot="1" noChangeAspect="1" noMove="1" noResize="1" noEditPoints="1" noAdjustHandles="1" noChangeArrowheads="1" noChangeShapeType="1" noTextEdit="1"/>
              </p:cNvSpPr>
              <p:nvPr/>
            </p:nvSpPr>
            <p:spPr>
              <a:xfrm>
                <a:off x="4620998" y="5734135"/>
                <a:ext cx="4059591" cy="559961"/>
              </a:xfrm>
              <a:prstGeom prst="rect">
                <a:avLst/>
              </a:prstGeom>
              <a:blipFill>
                <a:blip r:embed="rId7"/>
                <a:stretch>
                  <a:fillRect b="-4444"/>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C42DB830-3F70-C822-76EF-674364EC6373}"/>
                  </a:ext>
                </a:extLst>
              </p:cNvPr>
              <p:cNvSpPr txBox="1"/>
              <p:nvPr/>
            </p:nvSpPr>
            <p:spPr>
              <a:xfrm>
                <a:off x="7334928" y="5811283"/>
                <a:ext cx="2408212" cy="3385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1600" b="1" i="0" u="sng" dirty="0" smtClean="0">
                          <a:solidFill>
                            <a:schemeClr val="accent1"/>
                          </a:solidFill>
                          <a:latin typeface="Cambria Math" panose="02040503050406030204" pitchFamily="18" charset="0"/>
                        </a:rPr>
                        <m:t>=</m:t>
                      </m:r>
                      <m:r>
                        <a:rPr lang="en-GB" sz="1600" b="1" i="1" u="sng" dirty="0" smtClean="0">
                          <a:solidFill>
                            <a:schemeClr val="accent1"/>
                          </a:solidFill>
                          <a:latin typeface="Cambria Math" panose="02040503050406030204" pitchFamily="18" charset="0"/>
                        </a:rPr>
                        <m:t>𝟎</m:t>
                      </m:r>
                      <m:r>
                        <a:rPr lang="en-GB" sz="1600" b="1" i="1" u="sng" dirty="0" smtClean="0">
                          <a:solidFill>
                            <a:schemeClr val="accent1"/>
                          </a:solidFill>
                          <a:latin typeface="Cambria Math" panose="02040503050406030204" pitchFamily="18" charset="0"/>
                        </a:rPr>
                        <m:t>.</m:t>
                      </m:r>
                      <m:r>
                        <a:rPr lang="en-GB" sz="1600" b="1" i="1" u="sng" dirty="0" smtClean="0">
                          <a:solidFill>
                            <a:schemeClr val="accent1"/>
                          </a:solidFill>
                          <a:latin typeface="Cambria Math" panose="02040503050406030204" pitchFamily="18" charset="0"/>
                        </a:rPr>
                        <m:t>𝟏𝟔𝟕</m:t>
                      </m:r>
                      <m:r>
                        <a:rPr lang="en-GB" sz="1600" b="1" i="1" u="sng" dirty="0" smtClean="0">
                          <a:solidFill>
                            <a:schemeClr val="accent1"/>
                          </a:solidFill>
                          <a:latin typeface="Cambria Math" panose="02040503050406030204" pitchFamily="18" charset="0"/>
                        </a:rPr>
                        <m:t> </m:t>
                      </m:r>
                      <m:r>
                        <a:rPr lang="en-GB" sz="1600" b="1" i="0" u="sng" dirty="0" smtClean="0">
                          <a:solidFill>
                            <a:schemeClr val="accent1"/>
                          </a:solidFill>
                          <a:latin typeface="Cambria Math" panose="02040503050406030204" pitchFamily="18" charset="0"/>
                        </a:rPr>
                        <m:t>𝐦𝐨𝐥</m:t>
                      </m:r>
                      <m:r>
                        <a:rPr lang="en-GB" sz="1600" b="1" i="0" u="sng" dirty="0" smtClean="0">
                          <a:solidFill>
                            <a:schemeClr val="accent1"/>
                          </a:solidFill>
                          <a:latin typeface="Cambria Math" panose="02040503050406030204" pitchFamily="18" charset="0"/>
                        </a:rPr>
                        <m:t>/</m:t>
                      </m:r>
                      <m:r>
                        <a:rPr lang="en-GB" sz="1600" b="1" i="0" u="sng" dirty="0" smtClean="0">
                          <a:solidFill>
                            <a:schemeClr val="accent1"/>
                          </a:solidFill>
                          <a:latin typeface="Cambria Math" panose="02040503050406030204" pitchFamily="18" charset="0"/>
                        </a:rPr>
                        <m:t>𝐝𝐦𝟑</m:t>
                      </m:r>
                    </m:oMath>
                  </m:oMathPara>
                </a14:m>
                <a:endParaRPr lang="en-GB" sz="1600" b="1" u="sng" baseline="30000" dirty="0">
                  <a:solidFill>
                    <a:schemeClr val="accent1"/>
                  </a:solidFill>
                  <a:latin typeface="Century Gothic" panose="020B0502020202020204" pitchFamily="34" charset="0"/>
                </a:endParaRPr>
              </a:p>
            </p:txBody>
          </p:sp>
        </mc:Choice>
        <mc:Fallback>
          <p:sp>
            <p:nvSpPr>
              <p:cNvPr id="21" name="TextBox 20">
                <a:extLst>
                  <a:ext uri="{FF2B5EF4-FFF2-40B4-BE49-F238E27FC236}">
                    <a16:creationId xmlns:a16="http://schemas.microsoft.com/office/drawing/2014/main" id="{C42DB830-3F70-C822-76EF-674364EC6373}"/>
                  </a:ext>
                </a:extLst>
              </p:cNvPr>
              <p:cNvSpPr txBox="1">
                <a:spLocks noRot="1" noChangeAspect="1" noMove="1" noResize="1" noEditPoints="1" noAdjustHandles="1" noChangeArrowheads="1" noChangeShapeType="1" noTextEdit="1"/>
              </p:cNvSpPr>
              <p:nvPr/>
            </p:nvSpPr>
            <p:spPr>
              <a:xfrm>
                <a:off x="7334928" y="5811283"/>
                <a:ext cx="2408212" cy="338554"/>
              </a:xfrm>
              <a:prstGeom prst="rect">
                <a:avLst/>
              </a:prstGeom>
              <a:blipFill>
                <a:blip r:embed="rId8"/>
                <a:stretch>
                  <a:fillRect b="-14286"/>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BD745A32-602B-30F5-168B-615DD18B0CA2}"/>
                  </a:ext>
                </a:extLst>
              </p:cNvPr>
              <p:cNvSpPr txBox="1"/>
              <p:nvPr/>
            </p:nvSpPr>
            <p:spPr>
              <a:xfrm>
                <a:off x="354274" y="5249110"/>
                <a:ext cx="4059591" cy="57913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1600" b="1" i="0" dirty="0" smtClean="0">
                          <a:solidFill>
                            <a:schemeClr val="accent1"/>
                          </a:solidFill>
                          <a:latin typeface="Cambria Math" panose="02040503050406030204" pitchFamily="18" charset="0"/>
                        </a:rPr>
                        <m:t>𝐧𝐮𝐦𝐛𝐞𝐫</m:t>
                      </m:r>
                      <m:r>
                        <a:rPr lang="en-GB" sz="1600" b="1" i="0" dirty="0" smtClean="0">
                          <a:solidFill>
                            <a:schemeClr val="accent1"/>
                          </a:solidFill>
                          <a:latin typeface="Cambria Math" panose="02040503050406030204" pitchFamily="18" charset="0"/>
                        </a:rPr>
                        <m:t> </m:t>
                      </m:r>
                      <m:r>
                        <a:rPr lang="en-GB" sz="1600" b="1" i="0" dirty="0" smtClean="0">
                          <a:solidFill>
                            <a:schemeClr val="accent1"/>
                          </a:solidFill>
                          <a:latin typeface="Cambria Math" panose="02040503050406030204" pitchFamily="18" charset="0"/>
                        </a:rPr>
                        <m:t>𝐨𝐟</m:t>
                      </m:r>
                      <m:r>
                        <a:rPr lang="en-GB" sz="1600" b="1" i="0" dirty="0" smtClean="0">
                          <a:solidFill>
                            <a:schemeClr val="accent1"/>
                          </a:solidFill>
                          <a:latin typeface="Cambria Math" panose="02040503050406030204" pitchFamily="18" charset="0"/>
                        </a:rPr>
                        <m:t> </m:t>
                      </m:r>
                      <m:r>
                        <a:rPr lang="en-GB" sz="1600" b="1" i="0" dirty="0" smtClean="0">
                          <a:solidFill>
                            <a:schemeClr val="accent1"/>
                          </a:solidFill>
                          <a:latin typeface="Cambria Math" panose="02040503050406030204" pitchFamily="18" charset="0"/>
                        </a:rPr>
                        <m:t>𝐦𝐨𝐥𝐞𝐬</m:t>
                      </m:r>
                      <m:r>
                        <a:rPr lang="en-GB" sz="1600" b="1" i="0" dirty="0" smtClean="0">
                          <a:solidFill>
                            <a:schemeClr val="accent1"/>
                          </a:solidFill>
                          <a:latin typeface="Cambria Math" panose="02040503050406030204" pitchFamily="18" charset="0"/>
                        </a:rPr>
                        <m:t>=</m:t>
                      </m:r>
                      <m:r>
                        <a:rPr lang="en-GB" sz="1600" b="1" i="1" dirty="0" smtClean="0">
                          <a:solidFill>
                            <a:schemeClr val="accent1"/>
                          </a:solidFill>
                          <a:latin typeface="Cambria Math" panose="02040503050406030204" pitchFamily="18" charset="0"/>
                        </a:rPr>
                        <m:t>𝒄𝒐𝒏𝒄𝒆𝒏𝒕𝒓𝒂𝒕𝒊𝒐𝒏</m:t>
                      </m:r>
                      <m:r>
                        <a:rPr lang="en-GB" sz="1600" b="1" i="1" dirty="0" smtClean="0">
                          <a:solidFill>
                            <a:schemeClr val="accent1"/>
                          </a:solidFill>
                          <a:latin typeface="Cambria Math" panose="02040503050406030204" pitchFamily="18" charset="0"/>
                        </a:rPr>
                        <m:t> × </m:t>
                      </m:r>
                      <m:r>
                        <a:rPr lang="en-GB" sz="1600" b="1" i="1" dirty="0" smtClean="0">
                          <a:solidFill>
                            <a:schemeClr val="accent1"/>
                          </a:solidFill>
                          <a:latin typeface="Cambria Math" panose="02040503050406030204" pitchFamily="18" charset="0"/>
                        </a:rPr>
                        <m:t>𝒗𝒐𝒍𝒖𝒎𝒆</m:t>
                      </m:r>
                    </m:oMath>
                  </m:oMathPara>
                </a14:m>
                <a:endParaRPr lang="en-GB" sz="1600" b="1" dirty="0">
                  <a:solidFill>
                    <a:schemeClr val="accent1"/>
                  </a:solidFill>
                  <a:latin typeface="Century Gothic" panose="020B0502020202020204" pitchFamily="34" charset="0"/>
                </a:endParaRPr>
              </a:p>
            </p:txBody>
          </p:sp>
        </mc:Choice>
        <mc:Fallback>
          <p:sp>
            <p:nvSpPr>
              <p:cNvPr id="4" name="TextBox 3">
                <a:extLst>
                  <a:ext uri="{FF2B5EF4-FFF2-40B4-BE49-F238E27FC236}">
                    <a16:creationId xmlns:a16="http://schemas.microsoft.com/office/drawing/2014/main" id="{BD745A32-602B-30F5-168B-615DD18B0CA2}"/>
                  </a:ext>
                </a:extLst>
              </p:cNvPr>
              <p:cNvSpPr txBox="1">
                <a:spLocks noRot="1" noChangeAspect="1" noMove="1" noResize="1" noEditPoints="1" noAdjustHandles="1" noChangeArrowheads="1" noChangeShapeType="1" noTextEdit="1"/>
              </p:cNvSpPr>
              <p:nvPr/>
            </p:nvSpPr>
            <p:spPr>
              <a:xfrm>
                <a:off x="354274" y="5249110"/>
                <a:ext cx="4059591" cy="579133"/>
              </a:xfrm>
              <a:prstGeom prst="rect">
                <a:avLst/>
              </a:prstGeom>
              <a:blipFill>
                <a:blip r:embed="rId9"/>
                <a:stretch>
                  <a:fillRect b="-8696"/>
                </a:stretch>
              </a:blipFill>
            </p:spPr>
            <p:txBody>
              <a:bodyPr/>
              <a:lstStyle/>
              <a:p>
                <a:r>
                  <a:rPr lang="en-GB">
                    <a:noFill/>
                  </a:rPr>
                  <a:t> </a:t>
                </a:r>
              </a:p>
            </p:txBody>
          </p:sp>
        </mc:Fallback>
      </mc:AlternateContent>
      <p:pic>
        <p:nvPicPr>
          <p:cNvPr id="14" name="Picture 2" descr="Free chemistry flask glass vector">
            <a:extLst>
              <a:ext uri="{FF2B5EF4-FFF2-40B4-BE49-F238E27FC236}">
                <a16:creationId xmlns:a16="http://schemas.microsoft.com/office/drawing/2014/main" id="{41176CE3-0553-410A-8BA6-611A12993D1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16075" y="2218830"/>
            <a:ext cx="1101725" cy="143877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Free bottle flask chemistry vector">
            <a:extLst>
              <a:ext uri="{FF2B5EF4-FFF2-40B4-BE49-F238E27FC236}">
                <a16:creationId xmlns:a16="http://schemas.microsoft.com/office/drawing/2014/main" id="{24576C11-CE4A-1BE9-A055-DDC3003570C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13276" y="2260600"/>
            <a:ext cx="1076324" cy="140559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Free chemistry flask glass vector">
            <a:extLst>
              <a:ext uri="{FF2B5EF4-FFF2-40B4-BE49-F238E27FC236}">
                <a16:creationId xmlns:a16="http://schemas.microsoft.com/office/drawing/2014/main" id="{ECB1BA5C-574B-BF1F-71A0-CF48731F631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07376" y="2235199"/>
            <a:ext cx="1101724" cy="1438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52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500"/>
                                        <p:tgtEl>
                                          <p:spTgt spid="19"/>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500"/>
                                        <p:tgtEl>
                                          <p:spTgt spid="2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fade">
                                      <p:cBhvr>
                                        <p:cTn id="7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5" grpId="0"/>
      <p:bldP spid="8" grpId="0"/>
      <p:bldP spid="9" grpId="0"/>
      <p:bldP spid="10" grpId="0"/>
      <p:bldP spid="13" grpId="0"/>
      <p:bldP spid="16" grpId="0"/>
      <p:bldP spid="17" grpId="0"/>
      <p:bldP spid="18" grpId="0"/>
      <p:bldP spid="19" grpId="0"/>
      <p:bldP spid="20" grpId="0"/>
      <p:bldP spid="21"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a:xfrm>
            <a:off x="223814" y="454432"/>
            <a:ext cx="11238075" cy="720000"/>
          </a:xfrm>
        </p:spPr>
        <p:txBody>
          <a:bodyPr>
            <a:normAutofit fontScale="90000"/>
          </a:bodyPr>
          <a:lstStyle/>
          <a:p>
            <a:r>
              <a:rPr lang="en-US" dirty="0">
                <a:latin typeface="Century Gothic" panose="020B0502020202020204" pitchFamily="34" charset="0"/>
              </a:rPr>
              <a:t>Discuss the answer to these questions with your partner.</a:t>
            </a:r>
            <a:br>
              <a:rPr lang="en-US" dirty="0">
                <a:latin typeface="Century Gothic" panose="020B0502020202020204" pitchFamily="34" charset="0"/>
              </a:rPr>
            </a:br>
            <a:br>
              <a:rPr lang="en-US" dirty="0">
                <a:latin typeface="Century Gothic" panose="020B0502020202020204" pitchFamily="34" charset="0"/>
              </a:rPr>
            </a:br>
            <a:endParaRPr lang="en-US" dirty="0">
              <a:latin typeface="Century Gothic" panose="020B0502020202020204" pitchFamily="34" charset="0"/>
            </a:endParaRPr>
          </a:p>
        </p:txBody>
      </p:sp>
      <p:pic>
        <p:nvPicPr>
          <p:cNvPr id="4" name="Picture 3" descr="Shape&#10;&#10;Description automatically generated">
            <a:extLst>
              <a:ext uri="{FF2B5EF4-FFF2-40B4-BE49-F238E27FC236}">
                <a16:creationId xmlns:a16="http://schemas.microsoft.com/office/drawing/2014/main" id="{92668784-2A3B-D149-B2B9-700E96549EC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955721" y="3860469"/>
            <a:ext cx="5683745" cy="3013124"/>
          </a:xfrm>
          <a:prstGeom prst="rect">
            <a:avLst/>
          </a:prstGeom>
        </p:spPr>
      </p:pic>
      <p:pic>
        <p:nvPicPr>
          <p:cNvPr id="6" name="Picture 5" descr="Shape&#10;&#10;Description automatically generated">
            <a:extLst>
              <a:ext uri="{FF2B5EF4-FFF2-40B4-BE49-F238E27FC236}">
                <a16:creationId xmlns:a16="http://schemas.microsoft.com/office/drawing/2014/main" id="{5F328345-FF0D-244D-B3C7-37B56DC37B8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675800" y="3763845"/>
            <a:ext cx="5167525" cy="3206372"/>
          </a:xfrm>
          <a:prstGeom prst="rect">
            <a:avLst/>
          </a:prstGeom>
        </p:spPr>
      </p:pic>
      <p:pic>
        <p:nvPicPr>
          <p:cNvPr id="8" name="Picture 7" descr="Icon&#10;&#10;Description automatically generated">
            <a:extLst>
              <a:ext uri="{FF2B5EF4-FFF2-40B4-BE49-F238E27FC236}">
                <a16:creationId xmlns:a16="http://schemas.microsoft.com/office/drawing/2014/main" id="{23E35396-E010-0F44-AA73-944EB4AAFAED}"/>
              </a:ext>
            </a:extLst>
          </p:cNvPr>
          <p:cNvPicPr>
            <a:picLocks noChangeAspect="1"/>
          </p:cNvPicPr>
          <p:nvPr/>
        </p:nvPicPr>
        <p:blipFill rotWithShape="1">
          <a:blip r:embed="rId5">
            <a:clrChange>
              <a:clrFrom>
                <a:srgbClr val="FFFFFF"/>
              </a:clrFrom>
              <a:clrTo>
                <a:srgbClr val="FFFFFF">
                  <a:alpha val="0"/>
                </a:srgbClr>
              </a:clrTo>
            </a:clrChange>
          </a:blip>
          <a:srcRect l="27780" r="25910"/>
          <a:stretch/>
        </p:blipFill>
        <p:spPr>
          <a:xfrm rot="5400000">
            <a:off x="6958757" y="1139113"/>
            <a:ext cx="2641335" cy="4049175"/>
          </a:xfrm>
          <a:prstGeom prst="rect">
            <a:avLst/>
          </a:prstGeom>
        </p:spPr>
      </p:pic>
      <p:pic>
        <p:nvPicPr>
          <p:cNvPr id="10" name="Picture 9" descr="Shape, icon&#10;&#10;Description automatically generated">
            <a:extLst>
              <a:ext uri="{FF2B5EF4-FFF2-40B4-BE49-F238E27FC236}">
                <a16:creationId xmlns:a16="http://schemas.microsoft.com/office/drawing/2014/main" id="{1E754493-FBDE-BD42-9497-03675EF7F458}"/>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99021" y="1590144"/>
            <a:ext cx="4516503" cy="3206372"/>
          </a:xfrm>
          <a:prstGeom prst="rect">
            <a:avLst/>
          </a:prstGeom>
        </p:spPr>
      </p:pic>
      <p:cxnSp>
        <p:nvCxnSpPr>
          <p:cNvPr id="3" name="Straight Connector 2">
            <a:extLst>
              <a:ext uri="{FF2B5EF4-FFF2-40B4-BE49-F238E27FC236}">
                <a16:creationId xmlns:a16="http://schemas.microsoft.com/office/drawing/2014/main" id="{D68AE201-6265-8C06-229B-D70C5A376B66}"/>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0E88B06-BF97-46C4-3FEB-61AD62B86157}"/>
              </a:ext>
            </a:extLst>
          </p:cNvPr>
          <p:cNvSpPr txBox="1"/>
          <p:nvPr/>
        </p:nvSpPr>
        <p:spPr>
          <a:xfrm>
            <a:off x="173571" y="702528"/>
            <a:ext cx="10991452" cy="1323439"/>
          </a:xfrm>
          <a:prstGeom prst="rect">
            <a:avLst/>
          </a:prstGeom>
          <a:noFill/>
        </p:spPr>
        <p:txBody>
          <a:bodyPr wrap="square" rtlCol="0">
            <a:spAutoFit/>
          </a:bodyPr>
          <a:lstStyle/>
          <a:p>
            <a:r>
              <a:rPr lang="en-US" sz="2000" b="1" dirty="0">
                <a:latin typeface="Century Gothic" panose="020B0502020202020204" pitchFamily="34" charset="0"/>
              </a:rPr>
              <a:t>A student carried out a neutralisation reaction.</a:t>
            </a:r>
          </a:p>
          <a:p>
            <a:r>
              <a:rPr lang="en-US" sz="2000" b="1" dirty="0">
                <a:latin typeface="Century Gothic" panose="020B0502020202020204" pitchFamily="34" charset="0"/>
              </a:rPr>
              <a:t>The equation for the reaction is Ca(OH)</a:t>
            </a:r>
            <a:r>
              <a:rPr lang="en-US" sz="2000" b="1" baseline="-25000" dirty="0">
                <a:latin typeface="Century Gothic" panose="020B0502020202020204" pitchFamily="34" charset="0"/>
              </a:rPr>
              <a:t>2</a:t>
            </a:r>
            <a:r>
              <a:rPr lang="en-US" sz="2000" b="1" dirty="0">
                <a:latin typeface="Century Gothic" panose="020B0502020202020204" pitchFamily="34" charset="0"/>
              </a:rPr>
              <a:t> + 2HCl → CaCl</a:t>
            </a:r>
            <a:r>
              <a:rPr lang="en-US" sz="2000" b="1" baseline="-25000" dirty="0">
                <a:latin typeface="Century Gothic" panose="020B0502020202020204" pitchFamily="34" charset="0"/>
              </a:rPr>
              <a:t>2</a:t>
            </a:r>
            <a:r>
              <a:rPr lang="en-US" sz="2000" b="1" dirty="0">
                <a:latin typeface="Century Gothic" panose="020B0502020202020204" pitchFamily="34" charset="0"/>
              </a:rPr>
              <a:t> + 2H</a:t>
            </a:r>
            <a:r>
              <a:rPr lang="en-US" sz="2000" b="1" baseline="-25000" dirty="0">
                <a:latin typeface="Century Gothic" panose="020B0502020202020204" pitchFamily="34" charset="0"/>
              </a:rPr>
              <a:t>2</a:t>
            </a:r>
            <a:r>
              <a:rPr lang="en-US" sz="2000" b="1" dirty="0">
                <a:latin typeface="Century Gothic" panose="020B0502020202020204" pitchFamily="34" charset="0"/>
              </a:rPr>
              <a:t>O. </a:t>
            </a:r>
          </a:p>
          <a:p>
            <a:r>
              <a:rPr lang="en-US" sz="2000" b="1" dirty="0">
                <a:latin typeface="Century Gothic" panose="020B0502020202020204" pitchFamily="34" charset="0"/>
              </a:rPr>
              <a:t>The student reacted 25 cm</a:t>
            </a:r>
            <a:r>
              <a:rPr lang="en-US" sz="2000" b="1" baseline="30000" dirty="0">
                <a:latin typeface="Century Gothic" panose="020B0502020202020204" pitchFamily="34" charset="0"/>
              </a:rPr>
              <a:t>3</a:t>
            </a:r>
            <a:r>
              <a:rPr lang="en-US" sz="2000" b="1" dirty="0">
                <a:latin typeface="Century Gothic" panose="020B0502020202020204" pitchFamily="34" charset="0"/>
              </a:rPr>
              <a:t> of calcium hydroxide. The calcium hydroxide had a concentration of 0.05 mol/dm</a:t>
            </a:r>
            <a:r>
              <a:rPr lang="en-US" sz="2000" b="1" baseline="30000" dirty="0">
                <a:latin typeface="Century Gothic" panose="020B0502020202020204" pitchFamily="34" charset="0"/>
              </a:rPr>
              <a:t>3</a:t>
            </a:r>
            <a:r>
              <a:rPr lang="en-US" sz="2000" b="1" dirty="0">
                <a:latin typeface="Century Gothic" panose="020B0502020202020204" pitchFamily="34" charset="0"/>
              </a:rPr>
              <a:t>. 10 cm</a:t>
            </a:r>
            <a:r>
              <a:rPr lang="en-US" sz="2000" b="1" baseline="30000" dirty="0">
                <a:latin typeface="Century Gothic" panose="020B0502020202020204" pitchFamily="34" charset="0"/>
              </a:rPr>
              <a:t>3</a:t>
            </a:r>
            <a:r>
              <a:rPr lang="en-US" sz="2000" b="1" dirty="0">
                <a:latin typeface="Century Gothic" panose="020B0502020202020204" pitchFamily="34" charset="0"/>
              </a:rPr>
              <a:t> of acid reacted.</a:t>
            </a:r>
          </a:p>
        </p:txBody>
      </p:sp>
      <p:sp>
        <p:nvSpPr>
          <p:cNvPr id="7" name="TextBox 6">
            <a:extLst>
              <a:ext uri="{FF2B5EF4-FFF2-40B4-BE49-F238E27FC236}">
                <a16:creationId xmlns:a16="http://schemas.microsoft.com/office/drawing/2014/main" id="{EA9A1357-964E-D85E-3E09-358C3F80B04E}"/>
              </a:ext>
            </a:extLst>
          </p:cNvPr>
          <p:cNvSpPr txBox="1"/>
          <p:nvPr/>
        </p:nvSpPr>
        <p:spPr>
          <a:xfrm>
            <a:off x="1049604" y="2385961"/>
            <a:ext cx="2815335" cy="1200329"/>
          </a:xfrm>
          <a:prstGeom prst="rect">
            <a:avLst/>
          </a:prstGeom>
          <a:noFill/>
        </p:spPr>
        <p:txBody>
          <a:bodyPr wrap="square" rtlCol="0">
            <a:spAutoFit/>
          </a:bodyPr>
          <a:lstStyle/>
          <a:p>
            <a:r>
              <a:rPr lang="en-US" sz="2400" b="1" dirty="0">
                <a:latin typeface="Century Gothic" panose="020B0502020202020204" pitchFamily="34" charset="0"/>
              </a:rPr>
              <a:t>1. Name the acid and the alkali in this reaction.</a:t>
            </a:r>
          </a:p>
        </p:txBody>
      </p:sp>
      <p:sp>
        <p:nvSpPr>
          <p:cNvPr id="9" name="TextBox 8">
            <a:extLst>
              <a:ext uri="{FF2B5EF4-FFF2-40B4-BE49-F238E27FC236}">
                <a16:creationId xmlns:a16="http://schemas.microsoft.com/office/drawing/2014/main" id="{2E8EB784-7707-AA46-D4CD-FA70C708240C}"/>
              </a:ext>
            </a:extLst>
          </p:cNvPr>
          <p:cNvSpPr txBox="1"/>
          <p:nvPr/>
        </p:nvSpPr>
        <p:spPr>
          <a:xfrm>
            <a:off x="7072963" y="2315637"/>
            <a:ext cx="2654361" cy="1200329"/>
          </a:xfrm>
          <a:prstGeom prst="rect">
            <a:avLst/>
          </a:prstGeom>
          <a:noFill/>
        </p:spPr>
        <p:txBody>
          <a:bodyPr wrap="square" rtlCol="0">
            <a:spAutoFit/>
          </a:bodyPr>
          <a:lstStyle/>
          <a:p>
            <a:r>
              <a:rPr lang="en-US" sz="2400" b="1" dirty="0">
                <a:latin typeface="Century Gothic" panose="020B0502020202020204" pitchFamily="34" charset="0"/>
              </a:rPr>
              <a:t>2. How many moles of the alkali reacted?</a:t>
            </a:r>
          </a:p>
        </p:txBody>
      </p:sp>
      <p:sp>
        <p:nvSpPr>
          <p:cNvPr id="15" name="TextBox 14">
            <a:extLst>
              <a:ext uri="{FF2B5EF4-FFF2-40B4-BE49-F238E27FC236}">
                <a16:creationId xmlns:a16="http://schemas.microsoft.com/office/drawing/2014/main" id="{5AE44C7B-AAC7-6D43-3773-6237AF28FAF9}"/>
              </a:ext>
            </a:extLst>
          </p:cNvPr>
          <p:cNvSpPr txBox="1"/>
          <p:nvPr/>
        </p:nvSpPr>
        <p:spPr>
          <a:xfrm>
            <a:off x="3090041" y="4463038"/>
            <a:ext cx="3040223" cy="1200329"/>
          </a:xfrm>
          <a:prstGeom prst="rect">
            <a:avLst/>
          </a:prstGeom>
          <a:noFill/>
        </p:spPr>
        <p:txBody>
          <a:bodyPr wrap="square" rtlCol="0">
            <a:spAutoFit/>
          </a:bodyPr>
          <a:lstStyle/>
          <a:p>
            <a:r>
              <a:rPr lang="en-US" sz="2400" b="1" dirty="0">
                <a:latin typeface="Century Gothic" panose="020B0502020202020204" pitchFamily="34" charset="0"/>
              </a:rPr>
              <a:t>3. How many moles of the acid reacted?</a:t>
            </a:r>
          </a:p>
        </p:txBody>
      </p:sp>
      <p:sp>
        <p:nvSpPr>
          <p:cNvPr id="16" name="TextBox 15">
            <a:extLst>
              <a:ext uri="{FF2B5EF4-FFF2-40B4-BE49-F238E27FC236}">
                <a16:creationId xmlns:a16="http://schemas.microsoft.com/office/drawing/2014/main" id="{70621DFA-F273-FF39-1923-6402A4D56E21}"/>
              </a:ext>
            </a:extLst>
          </p:cNvPr>
          <p:cNvSpPr txBox="1"/>
          <p:nvPr/>
        </p:nvSpPr>
        <p:spPr>
          <a:xfrm>
            <a:off x="7639466" y="4732247"/>
            <a:ext cx="2654361" cy="1200329"/>
          </a:xfrm>
          <a:prstGeom prst="rect">
            <a:avLst/>
          </a:prstGeom>
          <a:noFill/>
        </p:spPr>
        <p:txBody>
          <a:bodyPr wrap="square" rtlCol="0">
            <a:spAutoFit/>
          </a:bodyPr>
          <a:lstStyle/>
          <a:p>
            <a:r>
              <a:rPr lang="en-US" sz="2400" b="1" dirty="0">
                <a:latin typeface="Century Gothic" panose="020B0502020202020204" pitchFamily="34" charset="0"/>
              </a:rPr>
              <a:t>4. What was the concentration of the acid?</a:t>
            </a:r>
          </a:p>
        </p:txBody>
      </p:sp>
    </p:spTree>
    <p:extLst>
      <p:ext uri="{BB962C8B-B14F-4D97-AF65-F5344CB8AC3E}">
        <p14:creationId xmlns:p14="http://schemas.microsoft.com/office/powerpoint/2010/main" val="17049032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dirty="0">
                <a:latin typeface="Century Gothic" panose="020B0502020202020204" pitchFamily="34" charset="0"/>
              </a:rPr>
              <a:t>Drill</a:t>
            </a:r>
            <a:endParaRPr lang="en-US" sz="2800" dirty="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5" y="915710"/>
            <a:ext cx="11060329" cy="6001643"/>
          </a:xfrm>
          <a:prstGeom prst="rect">
            <a:avLst/>
          </a:prstGeom>
          <a:noFill/>
        </p:spPr>
        <p:txBody>
          <a:bodyPr wrap="square">
            <a:spAutoFit/>
          </a:bodyPr>
          <a:lstStyle/>
          <a:p>
            <a:pPr marL="457200" indent="-457200">
              <a:buAutoNum type="arabicPeriod"/>
            </a:pPr>
            <a:r>
              <a:rPr lang="en-GB" sz="2400" dirty="0">
                <a:latin typeface="Century Gothic" panose="020B0502020202020204" pitchFamily="34" charset="0"/>
              </a:rPr>
              <a:t>State the equation that links concentration, mass and volume.</a:t>
            </a:r>
          </a:p>
          <a:p>
            <a:pPr marL="457200" indent="-457200">
              <a:buAutoNum type="arabicPeriod"/>
            </a:pPr>
            <a:r>
              <a:rPr lang="en-GB" sz="2400" dirty="0">
                <a:latin typeface="Century Gothic" panose="020B0502020202020204" pitchFamily="34" charset="0"/>
              </a:rPr>
              <a:t>State the equation that links concentration, number of moles and volume.</a:t>
            </a:r>
          </a:p>
          <a:p>
            <a:pPr marL="457200" indent="-457200">
              <a:buAutoNum type="arabicPeriod"/>
            </a:pPr>
            <a:r>
              <a:rPr lang="en-GB" sz="2400" dirty="0">
                <a:latin typeface="Century Gothic" panose="020B0502020202020204" pitchFamily="34" charset="0"/>
              </a:rPr>
              <a:t>State the equation that links number of moles, mass and relative formula mass.</a:t>
            </a:r>
          </a:p>
          <a:p>
            <a:pPr marL="457200" indent="-457200">
              <a:buAutoNum type="arabicPeriod"/>
            </a:pPr>
            <a:r>
              <a:rPr lang="en-GB" sz="2400" dirty="0">
                <a:latin typeface="Century Gothic" panose="020B0502020202020204" pitchFamily="34" charset="0"/>
              </a:rPr>
              <a:t>Write a unit of volume.</a:t>
            </a:r>
          </a:p>
          <a:p>
            <a:pPr marL="457200" indent="-457200">
              <a:buAutoNum type="arabicPeriod"/>
            </a:pPr>
            <a:r>
              <a:rPr lang="en-GB" sz="2400" dirty="0">
                <a:latin typeface="Century Gothic" panose="020B0502020202020204" pitchFamily="34" charset="0"/>
              </a:rPr>
              <a:t>Write a unit of concentration.</a:t>
            </a:r>
          </a:p>
          <a:p>
            <a:pPr marL="457200" indent="-457200">
              <a:buAutoNum type="arabicPeriod"/>
            </a:pPr>
            <a:r>
              <a:rPr lang="en-GB" sz="2400" dirty="0">
                <a:latin typeface="Century Gothic" panose="020B0502020202020204" pitchFamily="34" charset="0"/>
              </a:rPr>
              <a:t>State the mole ratio of acid to alkali for the equation NaOH + HCl </a:t>
            </a:r>
            <a:r>
              <a:rPr lang="en-US" sz="2400" dirty="0">
                <a:latin typeface="Century Gothic" panose="020B0502020202020204" pitchFamily="34" charset="0"/>
              </a:rPr>
              <a:t>→ NaCl + H</a:t>
            </a:r>
            <a:r>
              <a:rPr lang="en-US" sz="2400" baseline="-25000" dirty="0">
                <a:latin typeface="Century Gothic" panose="020B0502020202020204" pitchFamily="34" charset="0"/>
              </a:rPr>
              <a:t>2</a:t>
            </a:r>
            <a:r>
              <a:rPr lang="en-US" sz="2400" dirty="0">
                <a:latin typeface="Century Gothic" panose="020B0502020202020204" pitchFamily="34" charset="0"/>
              </a:rPr>
              <a:t>O</a:t>
            </a:r>
            <a:endParaRPr lang="en-GB" sz="2400" dirty="0">
              <a:latin typeface="Century Gothic" panose="020B0502020202020204" pitchFamily="34" charset="0"/>
            </a:endParaRPr>
          </a:p>
          <a:p>
            <a:pPr marL="457200" indent="-457200">
              <a:buAutoNum type="arabicPeriod"/>
            </a:pPr>
            <a:r>
              <a:rPr lang="en-GB" sz="2400" dirty="0">
                <a:latin typeface="Century Gothic" panose="020B0502020202020204" pitchFamily="34" charset="0"/>
              </a:rPr>
              <a:t>Calculate the number of moles for a solution with a volume of 50 cm</a:t>
            </a:r>
            <a:r>
              <a:rPr lang="en-GB" sz="2400" baseline="30000" dirty="0">
                <a:latin typeface="Century Gothic" panose="020B0502020202020204" pitchFamily="34" charset="0"/>
              </a:rPr>
              <a:t>3</a:t>
            </a:r>
            <a:r>
              <a:rPr lang="en-GB" sz="2400" dirty="0">
                <a:latin typeface="Century Gothic" panose="020B0502020202020204" pitchFamily="34" charset="0"/>
              </a:rPr>
              <a:t> and a concentration of 0.5 mol/dm</a:t>
            </a:r>
            <a:r>
              <a:rPr lang="en-GB" sz="2400" baseline="30000" dirty="0">
                <a:latin typeface="Century Gothic" panose="020B0502020202020204" pitchFamily="34" charset="0"/>
              </a:rPr>
              <a:t>3</a:t>
            </a:r>
            <a:r>
              <a:rPr lang="en-GB" sz="2400" dirty="0">
                <a:latin typeface="Century Gothic" panose="020B0502020202020204" pitchFamily="34" charset="0"/>
              </a:rPr>
              <a:t>.</a:t>
            </a:r>
          </a:p>
          <a:p>
            <a:pPr marL="457200" indent="-457200">
              <a:buAutoNum type="arabicPeriod"/>
            </a:pPr>
            <a:r>
              <a:rPr lang="en-GB" sz="2400" dirty="0">
                <a:latin typeface="Century Gothic" panose="020B0502020202020204" pitchFamily="34" charset="0"/>
              </a:rPr>
              <a:t>Calculate the volume of a solution that contains 0.5 moles of solvent in a solution of concentration 1.5 mol/dm</a:t>
            </a:r>
            <a:r>
              <a:rPr lang="en-GB" sz="2400" baseline="30000" dirty="0">
                <a:latin typeface="Century Gothic" panose="020B0502020202020204" pitchFamily="34" charset="0"/>
              </a:rPr>
              <a:t>3</a:t>
            </a:r>
            <a:r>
              <a:rPr lang="en-GB" sz="2400" dirty="0">
                <a:latin typeface="Century Gothic" panose="020B0502020202020204" pitchFamily="34" charset="0"/>
              </a:rPr>
              <a:t> </a:t>
            </a:r>
          </a:p>
          <a:p>
            <a:pPr marL="457200" indent="-457200">
              <a:buAutoNum type="arabicPeriod"/>
            </a:pPr>
            <a:endParaRPr lang="en-GB" sz="2400" dirty="0">
              <a:latin typeface="Century Gothic" panose="020B0502020202020204" pitchFamily="34" charset="0"/>
            </a:endParaRPr>
          </a:p>
          <a:p>
            <a:pPr marL="457200" indent="-457200">
              <a:buAutoNum type="arabicPeriod"/>
            </a:pPr>
            <a:endParaRPr lang="en-GB" sz="2400" dirty="0">
              <a:latin typeface="Century Gothic" panose="020B0502020202020204" pitchFamily="34" charset="0"/>
            </a:endParaRPr>
          </a:p>
          <a:p>
            <a:endParaRPr lang="en-GB" sz="2400" dirty="0">
              <a:latin typeface="Century Gothic" panose="020B0502020202020204" pitchFamily="34" charset="0"/>
            </a:endParaRPr>
          </a:p>
        </p:txBody>
      </p:sp>
      <p:cxnSp>
        <p:nvCxnSpPr>
          <p:cNvPr id="3" name="Straight Connector 2">
            <a:extLst>
              <a:ext uri="{FF2B5EF4-FFF2-40B4-BE49-F238E27FC236}">
                <a16:creationId xmlns:a16="http://schemas.microsoft.com/office/drawing/2014/main" id="{7F116220-C745-7073-03CE-B16CE901B24B}"/>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383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3D33695-F3E3-458D-8D7E-F377F44F408A}"/>
                  </a:ext>
                </a:extLst>
              </p:cNvPr>
              <p:cNvSpPr txBox="1"/>
              <p:nvPr/>
            </p:nvSpPr>
            <p:spPr>
              <a:xfrm>
                <a:off x="271058" y="917644"/>
                <a:ext cx="11311342" cy="3462038"/>
              </a:xfrm>
              <a:prstGeom prst="rect">
                <a:avLst/>
              </a:prstGeom>
              <a:noFill/>
            </p:spPr>
            <p:txBody>
              <a:bodyPr wrap="square">
                <a:spAutoFit/>
              </a:bodyPr>
              <a:lstStyle/>
              <a:p>
                <a:pPr marL="457200" indent="-457200">
                  <a:buAutoNum type="arabicPeriod"/>
                </a:pPr>
                <a14:m>
                  <m:oMath xmlns:m="http://schemas.openxmlformats.org/officeDocument/2006/math">
                    <m:r>
                      <a:rPr lang="en-GB" sz="2400" b="1" i="0" dirty="0" smtClean="0">
                        <a:solidFill>
                          <a:schemeClr val="accent2">
                            <a:lumMod val="60000"/>
                            <a:lumOff val="40000"/>
                          </a:schemeClr>
                        </a:solidFill>
                        <a:latin typeface="Cambria Math" panose="02040503050406030204" pitchFamily="18" charset="0"/>
                      </a:rPr>
                      <m:t>𝐂𝐨𝐧𝐜𝐞𝐧𝐭𝐫𝐚𝐭𝐢𝐨𝐧</m:t>
                    </m:r>
                    <m:r>
                      <a:rPr lang="en-GB" sz="2400" b="1" i="0" dirty="0" smtClean="0">
                        <a:solidFill>
                          <a:schemeClr val="accent2">
                            <a:lumMod val="60000"/>
                            <a:lumOff val="40000"/>
                          </a:schemeClr>
                        </a:solidFill>
                        <a:latin typeface="Cambria Math" panose="02040503050406030204" pitchFamily="18" charset="0"/>
                      </a:rPr>
                      <m:t> = </m:t>
                    </m:r>
                    <m:f>
                      <m:fPr>
                        <m:ctrlPr>
                          <a:rPr lang="en-GB" sz="2400" b="1" i="1" dirty="0" smtClean="0">
                            <a:solidFill>
                              <a:schemeClr val="accent2">
                                <a:lumMod val="60000"/>
                                <a:lumOff val="40000"/>
                              </a:schemeClr>
                            </a:solidFill>
                            <a:latin typeface="Cambria Math" panose="02040503050406030204" pitchFamily="18" charset="0"/>
                          </a:rPr>
                        </m:ctrlPr>
                      </m:fPr>
                      <m:num>
                        <m:r>
                          <a:rPr lang="en-GB" sz="2400" b="1" i="0" dirty="0" smtClean="0">
                            <a:solidFill>
                              <a:schemeClr val="accent2">
                                <a:lumMod val="60000"/>
                                <a:lumOff val="40000"/>
                              </a:schemeClr>
                            </a:solidFill>
                            <a:latin typeface="Cambria Math" panose="02040503050406030204" pitchFamily="18" charset="0"/>
                          </a:rPr>
                          <m:t>𝐦𝐚𝐬𝐬</m:t>
                        </m:r>
                      </m:num>
                      <m:den>
                        <m:r>
                          <a:rPr lang="en-GB" sz="2400" b="1" i="0" dirty="0" smtClean="0">
                            <a:solidFill>
                              <a:schemeClr val="accent2">
                                <a:lumMod val="60000"/>
                                <a:lumOff val="40000"/>
                              </a:schemeClr>
                            </a:solidFill>
                            <a:latin typeface="Cambria Math" panose="02040503050406030204" pitchFamily="18" charset="0"/>
                          </a:rPr>
                          <m:t>𝐯𝐨𝐥𝐮𝐦𝐞</m:t>
                        </m:r>
                      </m:den>
                    </m:f>
                  </m:oMath>
                </a14:m>
                <a:endParaRPr lang="en-GB" sz="2400" b="1" dirty="0">
                  <a:solidFill>
                    <a:schemeClr val="accent2">
                      <a:lumMod val="60000"/>
                      <a:lumOff val="40000"/>
                    </a:schemeClr>
                  </a:solidFill>
                  <a:latin typeface="Century Gothic" panose="020B0502020202020204" pitchFamily="34" charset="0"/>
                </a:endParaRPr>
              </a:p>
              <a:p>
                <a:pPr marL="457200" indent="-457200">
                  <a:buAutoNum type="arabicPeriod"/>
                </a:pPr>
                <a14:m>
                  <m:oMath xmlns:m="http://schemas.openxmlformats.org/officeDocument/2006/math">
                    <m:r>
                      <a:rPr lang="en-GB" sz="2400" b="1" i="0" dirty="0">
                        <a:solidFill>
                          <a:schemeClr val="accent2">
                            <a:lumMod val="60000"/>
                            <a:lumOff val="40000"/>
                          </a:schemeClr>
                        </a:solidFill>
                        <a:latin typeface="Cambria Math" panose="02040503050406030204" pitchFamily="18" charset="0"/>
                      </a:rPr>
                      <m:t>𝐂𝐨𝐧𝐜𝐞𝐧𝐭𝐫𝐚𝐭𝐢𝐨𝐧</m:t>
                    </m:r>
                    <m:r>
                      <a:rPr lang="en-GB" sz="2400" b="1" i="0" dirty="0">
                        <a:solidFill>
                          <a:schemeClr val="accent2">
                            <a:lumMod val="60000"/>
                            <a:lumOff val="40000"/>
                          </a:schemeClr>
                        </a:solidFill>
                        <a:latin typeface="Cambria Math" panose="02040503050406030204" pitchFamily="18" charset="0"/>
                      </a:rPr>
                      <m:t> = </m:t>
                    </m:r>
                    <m:f>
                      <m:fPr>
                        <m:ctrlPr>
                          <a:rPr lang="en-GB" sz="2400" b="1" i="1" dirty="0">
                            <a:solidFill>
                              <a:schemeClr val="accent2">
                                <a:lumMod val="60000"/>
                                <a:lumOff val="40000"/>
                              </a:schemeClr>
                            </a:solidFill>
                            <a:latin typeface="Cambria Math" panose="02040503050406030204" pitchFamily="18" charset="0"/>
                          </a:rPr>
                        </m:ctrlPr>
                      </m:fPr>
                      <m:num>
                        <m:r>
                          <a:rPr lang="en-GB" sz="2400" b="1" i="0" dirty="0" smtClean="0">
                            <a:solidFill>
                              <a:schemeClr val="accent2">
                                <a:lumMod val="60000"/>
                                <a:lumOff val="40000"/>
                              </a:schemeClr>
                            </a:solidFill>
                            <a:latin typeface="Cambria Math" panose="02040503050406030204" pitchFamily="18" charset="0"/>
                          </a:rPr>
                          <m:t>𝐧𝐮𝐦𝐛𝐞𝐫</m:t>
                        </m:r>
                        <m:r>
                          <a:rPr lang="en-GB" sz="2400" b="1" i="0" dirty="0" smtClean="0">
                            <a:solidFill>
                              <a:schemeClr val="accent2">
                                <a:lumMod val="60000"/>
                                <a:lumOff val="40000"/>
                              </a:schemeClr>
                            </a:solidFill>
                            <a:latin typeface="Cambria Math" panose="02040503050406030204" pitchFamily="18" charset="0"/>
                          </a:rPr>
                          <m:t> </m:t>
                        </m:r>
                        <m:r>
                          <a:rPr lang="en-GB" sz="2400" b="1" i="0" dirty="0" smtClean="0">
                            <a:solidFill>
                              <a:schemeClr val="accent2">
                                <a:lumMod val="60000"/>
                                <a:lumOff val="40000"/>
                              </a:schemeClr>
                            </a:solidFill>
                            <a:latin typeface="Cambria Math" panose="02040503050406030204" pitchFamily="18" charset="0"/>
                          </a:rPr>
                          <m:t>𝐨𝐟</m:t>
                        </m:r>
                        <m:r>
                          <a:rPr lang="en-GB" sz="2400" b="1" i="0" dirty="0" smtClean="0">
                            <a:solidFill>
                              <a:schemeClr val="accent2">
                                <a:lumMod val="60000"/>
                                <a:lumOff val="40000"/>
                              </a:schemeClr>
                            </a:solidFill>
                            <a:latin typeface="Cambria Math" panose="02040503050406030204" pitchFamily="18" charset="0"/>
                          </a:rPr>
                          <m:t> </m:t>
                        </m:r>
                        <m:r>
                          <a:rPr lang="en-GB" sz="2400" b="1" i="0" dirty="0" smtClean="0">
                            <a:solidFill>
                              <a:schemeClr val="accent2">
                                <a:lumMod val="60000"/>
                                <a:lumOff val="40000"/>
                              </a:schemeClr>
                            </a:solidFill>
                            <a:latin typeface="Cambria Math" panose="02040503050406030204" pitchFamily="18" charset="0"/>
                          </a:rPr>
                          <m:t>𝐦𝐨𝐥𝐞𝐬</m:t>
                        </m:r>
                      </m:num>
                      <m:den>
                        <m:r>
                          <a:rPr lang="en-GB" sz="2400" b="1" i="0" dirty="0">
                            <a:solidFill>
                              <a:schemeClr val="accent2">
                                <a:lumMod val="60000"/>
                                <a:lumOff val="40000"/>
                              </a:schemeClr>
                            </a:solidFill>
                            <a:latin typeface="Cambria Math" panose="02040503050406030204" pitchFamily="18" charset="0"/>
                          </a:rPr>
                          <m:t>𝐯𝐨𝐥𝐮𝐦𝐞</m:t>
                        </m:r>
                      </m:den>
                    </m:f>
                  </m:oMath>
                </a14:m>
                <a:endParaRPr lang="en-GB" sz="2400" b="1" dirty="0">
                  <a:solidFill>
                    <a:schemeClr val="accent2">
                      <a:lumMod val="60000"/>
                      <a:lumOff val="40000"/>
                    </a:schemeClr>
                  </a:solidFill>
                  <a:latin typeface="Century Gothic" panose="020B0502020202020204" pitchFamily="34" charset="0"/>
                </a:endParaRPr>
              </a:p>
              <a:p>
                <a:pPr marL="457200" indent="-457200">
                  <a:buAutoNum type="arabicPeriod"/>
                </a:pPr>
                <a14:m>
                  <m:oMath xmlns:m="http://schemas.openxmlformats.org/officeDocument/2006/math">
                    <m:r>
                      <a:rPr lang="en-GB" sz="2400" b="1" i="0" dirty="0" smtClean="0">
                        <a:solidFill>
                          <a:schemeClr val="accent2">
                            <a:lumMod val="60000"/>
                            <a:lumOff val="40000"/>
                          </a:schemeClr>
                        </a:solidFill>
                        <a:latin typeface="Cambria Math" panose="02040503050406030204" pitchFamily="18" charset="0"/>
                      </a:rPr>
                      <m:t>𝐍𝐮𝐦𝐛𝐞𝐫</m:t>
                    </m:r>
                    <m:r>
                      <a:rPr lang="en-GB" sz="2400" b="1" i="0" dirty="0" smtClean="0">
                        <a:solidFill>
                          <a:schemeClr val="accent2">
                            <a:lumMod val="60000"/>
                            <a:lumOff val="40000"/>
                          </a:schemeClr>
                        </a:solidFill>
                        <a:latin typeface="Cambria Math" panose="02040503050406030204" pitchFamily="18" charset="0"/>
                      </a:rPr>
                      <m:t> </m:t>
                    </m:r>
                    <m:r>
                      <a:rPr lang="en-GB" sz="2400" b="1" i="0" dirty="0" smtClean="0">
                        <a:solidFill>
                          <a:schemeClr val="accent2">
                            <a:lumMod val="60000"/>
                            <a:lumOff val="40000"/>
                          </a:schemeClr>
                        </a:solidFill>
                        <a:latin typeface="Cambria Math" panose="02040503050406030204" pitchFamily="18" charset="0"/>
                      </a:rPr>
                      <m:t>𝐨𝐟</m:t>
                    </m:r>
                    <m:r>
                      <a:rPr lang="en-GB" sz="2400" b="1" i="0" dirty="0" smtClean="0">
                        <a:solidFill>
                          <a:schemeClr val="accent2">
                            <a:lumMod val="60000"/>
                            <a:lumOff val="40000"/>
                          </a:schemeClr>
                        </a:solidFill>
                        <a:latin typeface="Cambria Math" panose="02040503050406030204" pitchFamily="18" charset="0"/>
                      </a:rPr>
                      <m:t> </m:t>
                    </m:r>
                    <m:r>
                      <a:rPr lang="en-GB" sz="2400" b="1" i="0" dirty="0" smtClean="0">
                        <a:solidFill>
                          <a:schemeClr val="accent2">
                            <a:lumMod val="60000"/>
                            <a:lumOff val="40000"/>
                          </a:schemeClr>
                        </a:solidFill>
                        <a:latin typeface="Cambria Math" panose="02040503050406030204" pitchFamily="18" charset="0"/>
                      </a:rPr>
                      <m:t>𝐦𝐨𝐥𝐞𝐬</m:t>
                    </m:r>
                    <m:r>
                      <a:rPr lang="en-GB" sz="2400" b="1" i="0" dirty="0">
                        <a:solidFill>
                          <a:schemeClr val="accent2">
                            <a:lumMod val="60000"/>
                            <a:lumOff val="40000"/>
                          </a:schemeClr>
                        </a:solidFill>
                        <a:latin typeface="Cambria Math" panose="02040503050406030204" pitchFamily="18" charset="0"/>
                      </a:rPr>
                      <m:t> = </m:t>
                    </m:r>
                    <m:f>
                      <m:fPr>
                        <m:ctrlPr>
                          <a:rPr lang="en-GB" sz="2400" b="1" i="1" dirty="0">
                            <a:solidFill>
                              <a:schemeClr val="accent2">
                                <a:lumMod val="60000"/>
                                <a:lumOff val="40000"/>
                              </a:schemeClr>
                            </a:solidFill>
                            <a:latin typeface="Cambria Math" panose="02040503050406030204" pitchFamily="18" charset="0"/>
                          </a:rPr>
                        </m:ctrlPr>
                      </m:fPr>
                      <m:num>
                        <m:r>
                          <a:rPr lang="en-GB" sz="2400" b="1" i="0" dirty="0">
                            <a:solidFill>
                              <a:schemeClr val="accent2">
                                <a:lumMod val="60000"/>
                                <a:lumOff val="40000"/>
                              </a:schemeClr>
                            </a:solidFill>
                            <a:latin typeface="Cambria Math" panose="02040503050406030204" pitchFamily="18" charset="0"/>
                          </a:rPr>
                          <m:t>𝐦</m:t>
                        </m:r>
                        <m:r>
                          <a:rPr lang="en-GB" sz="2400" b="1" i="0" dirty="0" smtClean="0">
                            <a:solidFill>
                              <a:schemeClr val="accent2">
                                <a:lumMod val="60000"/>
                                <a:lumOff val="40000"/>
                              </a:schemeClr>
                            </a:solidFill>
                            <a:latin typeface="Cambria Math" panose="02040503050406030204" pitchFamily="18" charset="0"/>
                          </a:rPr>
                          <m:t>𝐚</m:t>
                        </m:r>
                        <m:r>
                          <a:rPr lang="en-GB" sz="2400" b="1" i="0" dirty="0">
                            <a:solidFill>
                              <a:schemeClr val="accent2">
                                <a:lumMod val="60000"/>
                                <a:lumOff val="40000"/>
                              </a:schemeClr>
                            </a:solidFill>
                            <a:latin typeface="Cambria Math" panose="02040503050406030204" pitchFamily="18" charset="0"/>
                          </a:rPr>
                          <m:t>𝐬𝐬</m:t>
                        </m:r>
                      </m:num>
                      <m:den>
                        <m:r>
                          <a:rPr lang="en-GB" sz="2400" b="1" i="0" dirty="0" smtClean="0">
                            <a:solidFill>
                              <a:schemeClr val="accent2">
                                <a:lumMod val="60000"/>
                                <a:lumOff val="40000"/>
                              </a:schemeClr>
                            </a:solidFill>
                            <a:latin typeface="Cambria Math" panose="02040503050406030204" pitchFamily="18" charset="0"/>
                          </a:rPr>
                          <m:t>𝐌</m:t>
                        </m:r>
                        <m:r>
                          <a:rPr lang="en-GB" sz="2400" b="1" i="0" baseline="-25000" dirty="0" smtClean="0">
                            <a:solidFill>
                              <a:schemeClr val="accent2">
                                <a:lumMod val="60000"/>
                                <a:lumOff val="40000"/>
                              </a:schemeClr>
                            </a:solidFill>
                            <a:latin typeface="Cambria Math" panose="02040503050406030204" pitchFamily="18" charset="0"/>
                          </a:rPr>
                          <m:t>𝐫</m:t>
                        </m:r>
                      </m:den>
                    </m:f>
                    <m:r>
                      <a:rPr lang="en-GB" sz="2400" b="1" i="0" dirty="0">
                        <a:solidFill>
                          <a:schemeClr val="accent2">
                            <a:lumMod val="60000"/>
                            <a:lumOff val="40000"/>
                          </a:schemeClr>
                        </a:solidFill>
                        <a:latin typeface="Cambria Math" panose="02040503050406030204" pitchFamily="18" charset="0"/>
                      </a:rPr>
                      <m:t> </m:t>
                    </m:r>
                  </m:oMath>
                </a14:m>
                <a:endParaRPr lang="en-GB" sz="2400" b="1" dirty="0">
                  <a:solidFill>
                    <a:schemeClr val="accent2">
                      <a:lumMod val="60000"/>
                      <a:lumOff val="40000"/>
                    </a:schemeClr>
                  </a:solidFill>
                  <a:latin typeface="Century Gothic" panose="020B0502020202020204" pitchFamily="34" charset="0"/>
                </a:endParaRP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dm</a:t>
                </a:r>
                <a:r>
                  <a:rPr lang="en-GB" sz="2400" b="1" baseline="30000" dirty="0">
                    <a:solidFill>
                      <a:schemeClr val="accent2">
                        <a:lumMod val="60000"/>
                        <a:lumOff val="40000"/>
                      </a:schemeClr>
                    </a:solidFill>
                    <a:latin typeface="Century Gothic" panose="020B0502020202020204" pitchFamily="34" charset="0"/>
                  </a:rPr>
                  <a:t>3  </a:t>
                </a:r>
                <a:r>
                  <a:rPr lang="en-GB" sz="2400" b="1" dirty="0">
                    <a:solidFill>
                      <a:schemeClr val="accent2">
                        <a:lumMod val="60000"/>
                        <a:lumOff val="40000"/>
                      </a:schemeClr>
                    </a:solidFill>
                    <a:latin typeface="Century Gothic" panose="020B0502020202020204" pitchFamily="34" charset="0"/>
                  </a:rPr>
                  <a:t>(or cm</a:t>
                </a:r>
                <a:r>
                  <a:rPr lang="en-GB" sz="2400" b="1" baseline="30000" dirty="0">
                    <a:solidFill>
                      <a:schemeClr val="accent2">
                        <a:lumMod val="60000"/>
                        <a:lumOff val="40000"/>
                      </a:schemeClr>
                    </a:solidFill>
                    <a:latin typeface="Century Gothic" panose="020B0502020202020204" pitchFamily="34" charset="0"/>
                  </a:rPr>
                  <a:t>3</a:t>
                </a:r>
                <a:r>
                  <a:rPr lang="en-GB" sz="2400" b="1" dirty="0">
                    <a:solidFill>
                      <a:schemeClr val="accent2">
                        <a:lumMod val="60000"/>
                        <a:lumOff val="40000"/>
                      </a:schemeClr>
                    </a:solidFill>
                    <a:latin typeface="Century Gothic" panose="020B0502020202020204" pitchFamily="34" charset="0"/>
                  </a:rPr>
                  <a:t>)</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Mol/dm</a:t>
                </a:r>
                <a:r>
                  <a:rPr lang="en-GB" sz="2400" b="1" baseline="30000" dirty="0">
                    <a:solidFill>
                      <a:schemeClr val="accent2">
                        <a:lumMod val="60000"/>
                        <a:lumOff val="40000"/>
                      </a:schemeClr>
                    </a:solidFill>
                    <a:latin typeface="Century Gothic" panose="020B0502020202020204" pitchFamily="34" charset="0"/>
                  </a:rPr>
                  <a:t>3</a:t>
                </a:r>
                <a:r>
                  <a:rPr lang="en-GB" sz="2400" b="1" dirty="0">
                    <a:solidFill>
                      <a:schemeClr val="accent2">
                        <a:lumMod val="60000"/>
                        <a:lumOff val="40000"/>
                      </a:schemeClr>
                    </a:solidFill>
                    <a:latin typeface="Century Gothic" panose="020B0502020202020204" pitchFamily="34" charset="0"/>
                  </a:rPr>
                  <a:t> (or g/dm</a:t>
                </a:r>
                <a:r>
                  <a:rPr lang="en-GB" sz="2400" b="1" baseline="30000" dirty="0">
                    <a:solidFill>
                      <a:schemeClr val="accent2">
                        <a:lumMod val="60000"/>
                        <a:lumOff val="40000"/>
                      </a:schemeClr>
                    </a:solidFill>
                    <a:latin typeface="Century Gothic" panose="020B0502020202020204" pitchFamily="34" charset="0"/>
                  </a:rPr>
                  <a:t>3</a:t>
                </a:r>
                <a:r>
                  <a:rPr lang="en-GB" sz="2400" b="1" dirty="0">
                    <a:solidFill>
                      <a:schemeClr val="accent2">
                        <a:lumMod val="60000"/>
                        <a:lumOff val="40000"/>
                      </a:schemeClr>
                    </a:solidFill>
                    <a:latin typeface="Century Gothic" panose="020B0502020202020204" pitchFamily="34" charset="0"/>
                  </a:rPr>
                  <a:t>)</a:t>
                </a:r>
                <a:endParaRPr lang="en-GB" sz="2400" b="1" baseline="30000" dirty="0">
                  <a:solidFill>
                    <a:schemeClr val="accent2">
                      <a:lumMod val="60000"/>
                      <a:lumOff val="40000"/>
                    </a:schemeClr>
                  </a:solidFill>
                  <a:latin typeface="Century Gothic" panose="020B0502020202020204" pitchFamily="34" charset="0"/>
                </a:endParaRP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The mole ratio of acid: alkali is 1:1</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0.025 moles</a:t>
                </a:r>
                <a:endParaRPr lang="en-GB" sz="2400" b="1" baseline="30000" dirty="0">
                  <a:solidFill>
                    <a:schemeClr val="accent2">
                      <a:lumMod val="60000"/>
                      <a:lumOff val="40000"/>
                    </a:schemeClr>
                  </a:solidFill>
                  <a:latin typeface="Century Gothic" panose="020B0502020202020204" pitchFamily="34" charset="0"/>
                </a:endParaRP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0.33 dm</a:t>
                </a:r>
                <a:r>
                  <a:rPr lang="en-GB" sz="2400" b="1" baseline="30000" dirty="0">
                    <a:solidFill>
                      <a:schemeClr val="accent2">
                        <a:lumMod val="60000"/>
                        <a:lumOff val="40000"/>
                      </a:schemeClr>
                    </a:solidFill>
                    <a:latin typeface="Century Gothic" panose="020B0502020202020204" pitchFamily="34" charset="0"/>
                  </a:rPr>
                  <a:t>3</a:t>
                </a:r>
              </a:p>
            </p:txBody>
          </p:sp>
        </mc:Choice>
        <mc:Fallback>
          <p:sp>
            <p:nvSpPr>
              <p:cNvPr id="6" name="TextBox 5">
                <a:extLst>
                  <a:ext uri="{FF2B5EF4-FFF2-40B4-BE49-F238E27FC236}">
                    <a16:creationId xmlns:a16="http://schemas.microsoft.com/office/drawing/2014/main" id="{03D33695-F3E3-458D-8D7E-F377F44F408A}"/>
                  </a:ext>
                </a:extLst>
              </p:cNvPr>
              <p:cNvSpPr txBox="1">
                <a:spLocks noRot="1" noChangeAspect="1" noMove="1" noResize="1" noEditPoints="1" noAdjustHandles="1" noChangeArrowheads="1" noChangeShapeType="1" noTextEdit="1"/>
              </p:cNvSpPr>
              <p:nvPr/>
            </p:nvSpPr>
            <p:spPr>
              <a:xfrm>
                <a:off x="271058" y="917644"/>
                <a:ext cx="11311342" cy="3462038"/>
              </a:xfrm>
              <a:prstGeom prst="rect">
                <a:avLst/>
              </a:prstGeom>
              <a:blipFill>
                <a:blip r:embed="rId3"/>
                <a:stretch>
                  <a:fillRect l="-897" b="-3297"/>
                </a:stretch>
              </a:blipFill>
            </p:spPr>
            <p:txBody>
              <a:bodyPr/>
              <a:lstStyle/>
              <a:p>
                <a:r>
                  <a:rPr lang="en-GB">
                    <a:noFill/>
                  </a:rPr>
                  <a:t> </a:t>
                </a:r>
              </a:p>
            </p:txBody>
          </p:sp>
        </mc:Fallback>
      </mc:AlternateContent>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a:xfrm>
            <a:off x="540000" y="-1"/>
            <a:ext cx="10620000" cy="720000"/>
          </a:xfrm>
        </p:spPr>
        <p:txBody>
          <a:bodyPr>
            <a:normAutofit/>
          </a:bodyPr>
          <a:lstStyle/>
          <a:p>
            <a:r>
              <a:rPr lang="en-GB" sz="2800" dirty="0">
                <a:latin typeface="Century Gothic" panose="020B0502020202020204" pitchFamily="34" charset="0"/>
              </a:rPr>
              <a:t>Drill answers</a:t>
            </a:r>
            <a:endParaRPr lang="en-US" sz="2800" dirty="0">
              <a:latin typeface="Century Gothic" panose="020B0502020202020204" pitchFamily="34" charset="0"/>
            </a:endParaRPr>
          </a:p>
        </p:txBody>
      </p:sp>
      <p:cxnSp>
        <p:nvCxnSpPr>
          <p:cNvPr id="2" name="Straight Connector 1">
            <a:extLst>
              <a:ext uri="{FF2B5EF4-FFF2-40B4-BE49-F238E27FC236}">
                <a16:creationId xmlns:a16="http://schemas.microsoft.com/office/drawing/2014/main" id="{C97E96E9-1D40-BF52-3B58-3BAA24D1D4E3}"/>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84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6;p2">
            <a:extLst>
              <a:ext uri="{FF2B5EF4-FFF2-40B4-BE49-F238E27FC236}">
                <a16:creationId xmlns:a16="http://schemas.microsoft.com/office/drawing/2014/main" id="{E1B0064B-C01E-3EAA-E465-5253F2BE2AC8}"/>
              </a:ext>
            </a:extLst>
          </p:cNvPr>
          <p:cNvSpPr txBox="1"/>
          <p:nvPr/>
        </p:nvSpPr>
        <p:spPr>
          <a:xfrm>
            <a:off x="354274" y="720000"/>
            <a:ext cx="10991452" cy="6001603"/>
          </a:xfrm>
          <a:prstGeom prst="rect">
            <a:avLst/>
          </a:prstGeom>
          <a:solidFill>
            <a:schemeClr val="accent3">
              <a:lumMod val="60000"/>
              <a:lumOff val="40000"/>
            </a:schemeClr>
          </a:solid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r>
              <a:rPr lang="en-GB" sz="2400" b="1" i="1" u="none" strike="noStrike" cap="none" dirty="0">
                <a:solidFill>
                  <a:schemeClr val="dk1"/>
                </a:solidFill>
                <a:latin typeface="Century Gothic"/>
                <a:ea typeface="Century Gothic"/>
                <a:cs typeface="Century Gothic"/>
                <a:sym typeface="Century Gothic"/>
              </a:rPr>
              <a:t>Higher Tier only</a:t>
            </a:r>
            <a:endParaRPr sz="2400" b="1" i="1" u="none" strike="noStrike" cap="none"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b="0" i="0" u="none" strike="noStrike" cap="none" dirty="0">
              <a:solidFill>
                <a:schemeClr val="dk1"/>
              </a:solidFill>
              <a:latin typeface="Century Gothic"/>
              <a:ea typeface="Arial"/>
              <a:cs typeface="Arial"/>
              <a:sym typeface="Century Gothic"/>
            </a:endParaRPr>
          </a:p>
        </p:txBody>
      </p:sp>
      <p:sp>
        <p:nvSpPr>
          <p:cNvPr id="2" name="Title 1">
            <a:extLst>
              <a:ext uri="{FF2B5EF4-FFF2-40B4-BE49-F238E27FC236}">
                <a16:creationId xmlns:a16="http://schemas.microsoft.com/office/drawing/2014/main" id="{81FD9CE7-0214-A841-9F8F-F01E69093CE7}"/>
              </a:ext>
            </a:extLst>
          </p:cNvPr>
          <p:cNvSpPr>
            <a:spLocks noGrp="1"/>
          </p:cNvSpPr>
          <p:nvPr>
            <p:ph type="title"/>
          </p:nvPr>
        </p:nvSpPr>
        <p:spPr/>
        <p:txBody>
          <a:bodyPr/>
          <a:lstStyle/>
          <a:p>
            <a:r>
              <a:rPr lang="en-US" dirty="0">
                <a:latin typeface="Century Gothic" panose="020B0502020202020204" pitchFamily="34" charset="0"/>
              </a:rPr>
              <a:t>Calculating an Unknown Concentration</a:t>
            </a:r>
          </a:p>
        </p:txBody>
      </p:sp>
      <p:sp>
        <p:nvSpPr>
          <p:cNvPr id="11" name="Rectangle 10">
            <a:extLst>
              <a:ext uri="{FF2B5EF4-FFF2-40B4-BE49-F238E27FC236}">
                <a16:creationId xmlns:a16="http://schemas.microsoft.com/office/drawing/2014/main" id="{A8121192-994C-FF4C-A620-C06DE8CAC82B}"/>
              </a:ext>
            </a:extLst>
          </p:cNvPr>
          <p:cNvSpPr/>
          <p:nvPr/>
        </p:nvSpPr>
        <p:spPr>
          <a:xfrm>
            <a:off x="-82390" y="1740085"/>
            <a:ext cx="10862757" cy="461665"/>
          </a:xfrm>
          <a:prstGeom prst="rect">
            <a:avLst/>
          </a:prstGeom>
        </p:spPr>
        <p:txBody>
          <a:bodyPr wrap="square">
            <a:spAutoFit/>
          </a:bodyPr>
          <a:lstStyle/>
          <a:p>
            <a:pPr lvl="1" algn="ctr"/>
            <a:r>
              <a:rPr lang="en-US" sz="2400" b="1" dirty="0">
                <a:solidFill>
                  <a:schemeClr val="accent1"/>
                </a:solidFill>
                <a:latin typeface="Century Gothic" panose="020B0502020202020204" pitchFamily="34" charset="0"/>
              </a:rPr>
              <a:t>2NaOH</a:t>
            </a:r>
            <a:r>
              <a:rPr lang="en-US" sz="2400" dirty="0">
                <a:latin typeface="Century Gothic" panose="020B0502020202020204" pitchFamily="34" charset="0"/>
              </a:rPr>
              <a:t>                +           </a:t>
            </a:r>
            <a:r>
              <a:rPr lang="en-US" sz="2400" b="1" dirty="0">
                <a:solidFill>
                  <a:srgbClr val="FF0000"/>
                </a:solidFill>
                <a:latin typeface="Century Gothic" panose="020B0502020202020204" pitchFamily="34" charset="0"/>
              </a:rPr>
              <a:t>H</a:t>
            </a:r>
            <a:r>
              <a:rPr lang="en-US" sz="2400" b="1" baseline="-25000" dirty="0">
                <a:solidFill>
                  <a:srgbClr val="FF0000"/>
                </a:solidFill>
                <a:latin typeface="Century Gothic" panose="020B0502020202020204" pitchFamily="34" charset="0"/>
              </a:rPr>
              <a:t>2</a:t>
            </a:r>
            <a:r>
              <a:rPr lang="en-US" sz="2400" b="1" dirty="0">
                <a:solidFill>
                  <a:srgbClr val="FF0000"/>
                </a:solidFill>
                <a:latin typeface="Century Gothic" panose="020B0502020202020204" pitchFamily="34" charset="0"/>
              </a:rPr>
              <a:t>SO</a:t>
            </a:r>
            <a:r>
              <a:rPr lang="en-US" sz="2400" b="1" baseline="-25000" dirty="0">
                <a:solidFill>
                  <a:srgbClr val="FF0000"/>
                </a:solidFill>
                <a:latin typeface="Century Gothic" panose="020B0502020202020204" pitchFamily="34" charset="0"/>
              </a:rPr>
              <a:t>4</a:t>
            </a:r>
            <a:r>
              <a:rPr lang="en-US" sz="2400" dirty="0">
                <a:latin typeface="Century Gothic" panose="020B0502020202020204" pitchFamily="34" charset="0"/>
              </a:rPr>
              <a:t>           →            </a:t>
            </a:r>
            <a:r>
              <a:rPr lang="en-US" sz="2400" b="1" dirty="0">
                <a:solidFill>
                  <a:srgbClr val="00B050"/>
                </a:solidFill>
                <a:latin typeface="Century Gothic" panose="020B0502020202020204" pitchFamily="34" charset="0"/>
              </a:rPr>
              <a:t>Na</a:t>
            </a:r>
            <a:r>
              <a:rPr lang="en-US" sz="2400" b="1" baseline="-25000" dirty="0">
                <a:solidFill>
                  <a:srgbClr val="00B050"/>
                </a:solidFill>
                <a:latin typeface="Century Gothic" panose="020B0502020202020204" pitchFamily="34" charset="0"/>
              </a:rPr>
              <a:t>2</a:t>
            </a:r>
            <a:r>
              <a:rPr lang="en-US" sz="2400" b="1" dirty="0">
                <a:solidFill>
                  <a:srgbClr val="00B050"/>
                </a:solidFill>
                <a:latin typeface="Century Gothic" panose="020B0502020202020204" pitchFamily="34" charset="0"/>
              </a:rPr>
              <a:t>SO</a:t>
            </a:r>
            <a:r>
              <a:rPr lang="en-US" sz="2400" b="1" baseline="-25000" dirty="0">
                <a:solidFill>
                  <a:srgbClr val="00B050"/>
                </a:solidFill>
                <a:latin typeface="Century Gothic" panose="020B0502020202020204" pitchFamily="34" charset="0"/>
              </a:rPr>
              <a:t>4</a:t>
            </a:r>
            <a:r>
              <a:rPr lang="en-US" sz="2400" dirty="0">
                <a:latin typeface="Century Gothic" panose="020B0502020202020204" pitchFamily="34" charset="0"/>
              </a:rPr>
              <a:t>       +    </a:t>
            </a:r>
            <a:r>
              <a:rPr lang="en-US" sz="2400" b="1" dirty="0">
                <a:solidFill>
                  <a:srgbClr val="00B050"/>
                </a:solidFill>
                <a:latin typeface="Century Gothic" panose="020B0502020202020204" pitchFamily="34" charset="0"/>
              </a:rPr>
              <a:t>2H</a:t>
            </a:r>
            <a:r>
              <a:rPr lang="en-US" sz="2400" b="1" baseline="-25000" dirty="0">
                <a:solidFill>
                  <a:srgbClr val="00B050"/>
                </a:solidFill>
                <a:latin typeface="Century Gothic" panose="020B0502020202020204" pitchFamily="34" charset="0"/>
              </a:rPr>
              <a:t>2</a:t>
            </a:r>
            <a:r>
              <a:rPr lang="en-US" sz="2400" b="1" dirty="0">
                <a:solidFill>
                  <a:srgbClr val="00B050"/>
                </a:solidFill>
                <a:latin typeface="Century Gothic" panose="020B0502020202020204" pitchFamily="34" charset="0"/>
              </a:rPr>
              <a:t>O</a:t>
            </a:r>
          </a:p>
        </p:txBody>
      </p:sp>
      <p:sp>
        <p:nvSpPr>
          <p:cNvPr id="12" name="Rectangle 11">
            <a:extLst>
              <a:ext uri="{FF2B5EF4-FFF2-40B4-BE49-F238E27FC236}">
                <a16:creationId xmlns:a16="http://schemas.microsoft.com/office/drawing/2014/main" id="{5756D0D4-0423-0440-9F67-76F4866D1978}"/>
              </a:ext>
            </a:extLst>
          </p:cNvPr>
          <p:cNvSpPr/>
          <p:nvPr/>
        </p:nvSpPr>
        <p:spPr>
          <a:xfrm>
            <a:off x="-25359" y="1172163"/>
            <a:ext cx="11185359" cy="461665"/>
          </a:xfrm>
          <a:prstGeom prst="rect">
            <a:avLst/>
          </a:prstGeom>
        </p:spPr>
        <p:txBody>
          <a:bodyPr wrap="square">
            <a:spAutoFit/>
          </a:bodyPr>
          <a:lstStyle/>
          <a:p>
            <a:pPr lvl="1"/>
            <a:r>
              <a:rPr lang="en-US" sz="3600" baseline="-25000" dirty="0">
                <a:latin typeface="Century Gothic" panose="020B0502020202020204" pitchFamily="34" charset="0"/>
              </a:rPr>
              <a:t>Sodium hydroxide +    sulfuric acid      →    sodium sulfate    +    water</a:t>
            </a:r>
          </a:p>
        </p:txBody>
      </p:sp>
      <p:cxnSp>
        <p:nvCxnSpPr>
          <p:cNvPr id="6" name="Straight Connector 5">
            <a:extLst>
              <a:ext uri="{FF2B5EF4-FFF2-40B4-BE49-F238E27FC236}">
                <a16:creationId xmlns:a16="http://schemas.microsoft.com/office/drawing/2014/main" id="{009ED527-C14D-FA94-F5B7-5B12824F504D}"/>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D20897-E04E-6123-C5B9-97CA0BCEFF52}"/>
              </a:ext>
            </a:extLst>
          </p:cNvPr>
          <p:cNvSpPr txBox="1"/>
          <p:nvPr/>
        </p:nvSpPr>
        <p:spPr>
          <a:xfrm>
            <a:off x="323223" y="3848122"/>
            <a:ext cx="2092239" cy="369332"/>
          </a:xfrm>
          <a:prstGeom prst="rect">
            <a:avLst/>
          </a:prstGeom>
          <a:noFill/>
        </p:spPr>
        <p:txBody>
          <a:bodyPr wrap="none" rtlCol="0">
            <a:spAutoFit/>
          </a:bodyPr>
          <a:lstStyle/>
          <a:p>
            <a:r>
              <a:rPr lang="en-US" b="1" dirty="0">
                <a:latin typeface="Century Gothic" panose="020B0502020202020204" pitchFamily="34" charset="0"/>
              </a:rPr>
              <a:t>Volume = 25 cm</a:t>
            </a:r>
            <a:r>
              <a:rPr lang="en-US" b="1" baseline="30000" dirty="0">
                <a:latin typeface="Century Gothic" panose="020B0502020202020204" pitchFamily="34" charset="0"/>
              </a:rPr>
              <a:t>3</a:t>
            </a:r>
            <a:endParaRPr lang="en-US" b="1" dirty="0">
              <a:latin typeface="Century Gothic" panose="020B0502020202020204" pitchFamily="34" charset="0"/>
            </a:endParaRPr>
          </a:p>
        </p:txBody>
      </p:sp>
      <p:sp>
        <p:nvSpPr>
          <p:cNvPr id="8" name="TextBox 7">
            <a:extLst>
              <a:ext uri="{FF2B5EF4-FFF2-40B4-BE49-F238E27FC236}">
                <a16:creationId xmlns:a16="http://schemas.microsoft.com/office/drawing/2014/main" id="{28B75ED4-4521-EC44-5F90-C1CBE8FB3603}"/>
              </a:ext>
            </a:extLst>
          </p:cNvPr>
          <p:cNvSpPr txBox="1"/>
          <p:nvPr/>
        </p:nvSpPr>
        <p:spPr>
          <a:xfrm>
            <a:off x="4610294" y="3782318"/>
            <a:ext cx="2092239" cy="369332"/>
          </a:xfrm>
          <a:prstGeom prst="rect">
            <a:avLst/>
          </a:prstGeom>
          <a:noFill/>
        </p:spPr>
        <p:txBody>
          <a:bodyPr wrap="none" rtlCol="0">
            <a:spAutoFit/>
          </a:bodyPr>
          <a:lstStyle/>
          <a:p>
            <a:r>
              <a:rPr lang="en-US" b="1" dirty="0">
                <a:latin typeface="Century Gothic" panose="020B0502020202020204" pitchFamily="34" charset="0"/>
              </a:rPr>
              <a:t>Volume = 15 cm</a:t>
            </a:r>
            <a:r>
              <a:rPr lang="en-US" b="1" baseline="30000" dirty="0">
                <a:latin typeface="Century Gothic" panose="020B0502020202020204" pitchFamily="34" charset="0"/>
              </a:rPr>
              <a:t>3</a:t>
            </a:r>
            <a:endParaRPr lang="en-US" b="1" dirty="0">
              <a:latin typeface="Century Gothic" panose="020B0502020202020204" pitchFamily="34" charset="0"/>
            </a:endParaRPr>
          </a:p>
        </p:txBody>
      </p:sp>
      <p:sp>
        <p:nvSpPr>
          <p:cNvPr id="9" name="TextBox 8">
            <a:extLst>
              <a:ext uri="{FF2B5EF4-FFF2-40B4-BE49-F238E27FC236}">
                <a16:creationId xmlns:a16="http://schemas.microsoft.com/office/drawing/2014/main" id="{2635F0F1-F15C-E12D-0477-6B5A00EC5855}"/>
              </a:ext>
            </a:extLst>
          </p:cNvPr>
          <p:cNvSpPr txBox="1"/>
          <p:nvPr/>
        </p:nvSpPr>
        <p:spPr>
          <a:xfrm>
            <a:off x="323223" y="4127618"/>
            <a:ext cx="3682418" cy="369332"/>
          </a:xfrm>
          <a:prstGeom prst="rect">
            <a:avLst/>
          </a:prstGeom>
          <a:noFill/>
        </p:spPr>
        <p:txBody>
          <a:bodyPr wrap="none" rtlCol="0">
            <a:spAutoFit/>
          </a:bodyPr>
          <a:lstStyle/>
          <a:p>
            <a:r>
              <a:rPr lang="en-US" b="1" dirty="0">
                <a:latin typeface="Century Gothic" panose="020B0502020202020204" pitchFamily="34" charset="0"/>
              </a:rPr>
              <a:t>Concentration = 0.02 mol/dm</a:t>
            </a:r>
            <a:r>
              <a:rPr lang="en-US" b="1" baseline="30000" dirty="0">
                <a:latin typeface="Century Gothic" panose="020B0502020202020204" pitchFamily="34" charset="0"/>
              </a:rPr>
              <a:t>3</a:t>
            </a:r>
            <a:endParaRPr lang="en-US" b="1" dirty="0">
              <a:latin typeface="Century Gothic" panose="020B0502020202020204" pitchFamily="34" charset="0"/>
            </a:endParaRPr>
          </a:p>
        </p:txBody>
      </p:sp>
      <p:sp>
        <p:nvSpPr>
          <p:cNvPr id="10" name="TextBox 9">
            <a:extLst>
              <a:ext uri="{FF2B5EF4-FFF2-40B4-BE49-F238E27FC236}">
                <a16:creationId xmlns:a16="http://schemas.microsoft.com/office/drawing/2014/main" id="{C53AE4F5-2543-50BA-B9E6-8F8745849D9C}"/>
              </a:ext>
            </a:extLst>
          </p:cNvPr>
          <p:cNvSpPr txBox="1"/>
          <p:nvPr/>
        </p:nvSpPr>
        <p:spPr>
          <a:xfrm>
            <a:off x="4591147" y="4092344"/>
            <a:ext cx="2183611" cy="369332"/>
          </a:xfrm>
          <a:prstGeom prst="rect">
            <a:avLst/>
          </a:prstGeom>
          <a:noFill/>
        </p:spPr>
        <p:txBody>
          <a:bodyPr wrap="none" rtlCol="0">
            <a:spAutoFit/>
          </a:bodyPr>
          <a:lstStyle/>
          <a:p>
            <a:r>
              <a:rPr lang="en-US" b="1" dirty="0">
                <a:latin typeface="Century Gothic" panose="020B0502020202020204" pitchFamily="34" charset="0"/>
              </a:rPr>
              <a:t>Concentration = ?</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D2F5C1BB-13F6-EA67-7C70-40600B53E1ED}"/>
                  </a:ext>
                </a:extLst>
              </p:cNvPr>
              <p:cNvSpPr txBox="1"/>
              <p:nvPr/>
            </p:nvSpPr>
            <p:spPr>
              <a:xfrm>
                <a:off x="323222" y="4608800"/>
                <a:ext cx="4059591" cy="56047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1600" b="1" i="0" dirty="0" smtClean="0">
                          <a:solidFill>
                            <a:schemeClr val="accent1"/>
                          </a:solidFill>
                          <a:latin typeface="Cambria Math" panose="02040503050406030204" pitchFamily="18" charset="0"/>
                        </a:rPr>
                        <m:t>𝐂𝐨𝐧𝐜𝐞𝐧𝐭𝐫𝐚𝐭𝐢𝐨𝐧</m:t>
                      </m:r>
                      <m:r>
                        <a:rPr lang="en-GB" sz="1600" b="1" i="0" dirty="0" smtClean="0">
                          <a:solidFill>
                            <a:schemeClr val="accent1"/>
                          </a:solidFill>
                          <a:latin typeface="Cambria Math" panose="02040503050406030204" pitchFamily="18" charset="0"/>
                        </a:rPr>
                        <m:t>= </m:t>
                      </m:r>
                      <m:f>
                        <m:fPr>
                          <m:ctrlPr>
                            <a:rPr lang="en-GB" sz="1600" b="1" i="1" dirty="0" smtClean="0">
                              <a:solidFill>
                                <a:schemeClr val="accent1"/>
                              </a:solidFill>
                              <a:latin typeface="Cambria Math" panose="02040503050406030204" pitchFamily="18" charset="0"/>
                            </a:rPr>
                          </m:ctrlPr>
                        </m:fPr>
                        <m:num>
                          <m:r>
                            <a:rPr lang="en-GB" sz="1600" b="1" i="0" dirty="0" smtClean="0">
                              <a:solidFill>
                                <a:schemeClr val="accent1"/>
                              </a:solidFill>
                              <a:latin typeface="Cambria Math" panose="02040503050406030204" pitchFamily="18" charset="0"/>
                            </a:rPr>
                            <m:t>𝐧𝐮𝐦𝐛𝐞𝐫</m:t>
                          </m:r>
                          <m:r>
                            <a:rPr lang="en-GB" sz="1600" b="1" i="0" dirty="0" smtClean="0">
                              <a:solidFill>
                                <a:schemeClr val="accent1"/>
                              </a:solidFill>
                              <a:latin typeface="Cambria Math" panose="02040503050406030204" pitchFamily="18" charset="0"/>
                            </a:rPr>
                            <m:t> </m:t>
                          </m:r>
                          <m:r>
                            <a:rPr lang="en-GB" sz="1600" b="1" i="0" dirty="0" smtClean="0">
                              <a:solidFill>
                                <a:schemeClr val="accent1"/>
                              </a:solidFill>
                              <a:latin typeface="Cambria Math" panose="02040503050406030204" pitchFamily="18" charset="0"/>
                            </a:rPr>
                            <m:t>𝐨𝐟</m:t>
                          </m:r>
                          <m:r>
                            <a:rPr lang="en-GB" sz="1600" b="1" i="0" dirty="0" smtClean="0">
                              <a:solidFill>
                                <a:schemeClr val="accent1"/>
                              </a:solidFill>
                              <a:latin typeface="Cambria Math" panose="02040503050406030204" pitchFamily="18" charset="0"/>
                            </a:rPr>
                            <m:t> </m:t>
                          </m:r>
                          <m:r>
                            <a:rPr lang="en-GB" sz="1600" b="1" i="0" dirty="0" smtClean="0">
                              <a:solidFill>
                                <a:schemeClr val="accent1"/>
                              </a:solidFill>
                              <a:latin typeface="Cambria Math" panose="02040503050406030204" pitchFamily="18" charset="0"/>
                            </a:rPr>
                            <m:t>𝐦𝐨𝐥𝐞𝐬</m:t>
                          </m:r>
                        </m:num>
                        <m:den>
                          <m:r>
                            <a:rPr lang="en-GB" sz="1600" b="1" i="0" dirty="0" smtClean="0">
                              <a:solidFill>
                                <a:schemeClr val="accent1"/>
                              </a:solidFill>
                              <a:latin typeface="Cambria Math" panose="02040503050406030204" pitchFamily="18" charset="0"/>
                            </a:rPr>
                            <m:t>𝐯𝐨𝐥𝐮𝐦𝐞</m:t>
                          </m:r>
                        </m:den>
                      </m:f>
                    </m:oMath>
                  </m:oMathPara>
                </a14:m>
                <a:endParaRPr lang="en-GB" sz="1600" b="1" dirty="0">
                  <a:solidFill>
                    <a:schemeClr val="accent1"/>
                  </a:solidFill>
                  <a:latin typeface="Century Gothic" panose="020B0502020202020204" pitchFamily="34" charset="0"/>
                </a:endParaRPr>
              </a:p>
            </p:txBody>
          </p:sp>
        </mc:Choice>
        <mc:Fallback>
          <p:sp>
            <p:nvSpPr>
              <p:cNvPr id="13" name="TextBox 12">
                <a:extLst>
                  <a:ext uri="{FF2B5EF4-FFF2-40B4-BE49-F238E27FC236}">
                    <a16:creationId xmlns:a16="http://schemas.microsoft.com/office/drawing/2014/main" id="{D2F5C1BB-13F6-EA67-7C70-40600B53E1ED}"/>
                  </a:ext>
                </a:extLst>
              </p:cNvPr>
              <p:cNvSpPr txBox="1">
                <a:spLocks noRot="1" noChangeAspect="1" noMove="1" noResize="1" noEditPoints="1" noAdjustHandles="1" noChangeArrowheads="1" noChangeShapeType="1" noTextEdit="1"/>
              </p:cNvSpPr>
              <p:nvPr/>
            </p:nvSpPr>
            <p:spPr>
              <a:xfrm>
                <a:off x="323222" y="4608800"/>
                <a:ext cx="4059591" cy="560474"/>
              </a:xfrm>
              <a:prstGeom prst="rect">
                <a:avLst/>
              </a:prstGeom>
              <a:blipFill>
                <a:blip r:embed="rId3"/>
                <a:stretch>
                  <a:fillRect b="-2174"/>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973DE8FB-71BD-6D26-9040-381CC58CE98E}"/>
                  </a:ext>
                </a:extLst>
              </p:cNvPr>
              <p:cNvSpPr txBox="1"/>
              <p:nvPr/>
            </p:nvSpPr>
            <p:spPr>
              <a:xfrm>
                <a:off x="393682" y="5902389"/>
                <a:ext cx="4059591" cy="3385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1600" b="1" i="0" dirty="0" smtClean="0">
                          <a:solidFill>
                            <a:schemeClr val="accent1"/>
                          </a:solidFill>
                          <a:latin typeface="Cambria Math" panose="02040503050406030204" pitchFamily="18" charset="0"/>
                        </a:rPr>
                        <m:t>𝐧𝐮𝐦𝐛𝐞𝐫</m:t>
                      </m:r>
                      <m:r>
                        <a:rPr lang="en-GB" sz="1600" b="1" i="0" dirty="0" smtClean="0">
                          <a:solidFill>
                            <a:schemeClr val="accent1"/>
                          </a:solidFill>
                          <a:latin typeface="Cambria Math" panose="02040503050406030204" pitchFamily="18" charset="0"/>
                        </a:rPr>
                        <m:t> </m:t>
                      </m:r>
                      <m:r>
                        <a:rPr lang="en-GB" sz="1600" b="1" i="0" dirty="0" smtClean="0">
                          <a:solidFill>
                            <a:schemeClr val="accent1"/>
                          </a:solidFill>
                          <a:latin typeface="Cambria Math" panose="02040503050406030204" pitchFamily="18" charset="0"/>
                        </a:rPr>
                        <m:t>𝐨𝐟</m:t>
                      </m:r>
                      <m:r>
                        <a:rPr lang="en-GB" sz="1600" b="1" i="0" dirty="0" smtClean="0">
                          <a:solidFill>
                            <a:schemeClr val="accent1"/>
                          </a:solidFill>
                          <a:latin typeface="Cambria Math" panose="02040503050406030204" pitchFamily="18" charset="0"/>
                        </a:rPr>
                        <m:t> </m:t>
                      </m:r>
                      <m:r>
                        <a:rPr lang="en-GB" sz="1600" b="1" i="0" dirty="0" smtClean="0">
                          <a:solidFill>
                            <a:schemeClr val="accent1"/>
                          </a:solidFill>
                          <a:latin typeface="Cambria Math" panose="02040503050406030204" pitchFamily="18" charset="0"/>
                        </a:rPr>
                        <m:t>𝐦𝐨𝐥𝐞𝐬</m:t>
                      </m:r>
                      <m:r>
                        <a:rPr lang="en-GB" sz="1600" b="1" i="0" dirty="0" smtClean="0">
                          <a:solidFill>
                            <a:schemeClr val="accent1"/>
                          </a:solidFill>
                          <a:latin typeface="Cambria Math" panose="02040503050406030204" pitchFamily="18" charset="0"/>
                        </a:rPr>
                        <m:t>=</m:t>
                      </m:r>
                      <m:r>
                        <a:rPr lang="en-GB" sz="1600" b="1" i="1" dirty="0" smtClean="0">
                          <a:solidFill>
                            <a:schemeClr val="accent1"/>
                          </a:solidFill>
                          <a:latin typeface="Cambria Math" panose="02040503050406030204" pitchFamily="18" charset="0"/>
                        </a:rPr>
                        <m:t>𝟎</m:t>
                      </m:r>
                      <m:r>
                        <a:rPr lang="en-GB" sz="1600" b="1" i="1" dirty="0" smtClean="0">
                          <a:solidFill>
                            <a:schemeClr val="accent1"/>
                          </a:solidFill>
                          <a:latin typeface="Cambria Math" panose="02040503050406030204" pitchFamily="18" charset="0"/>
                        </a:rPr>
                        <m:t>.</m:t>
                      </m:r>
                      <m:r>
                        <a:rPr lang="en-GB" sz="1600" b="1" i="1" dirty="0" smtClean="0">
                          <a:solidFill>
                            <a:schemeClr val="accent1"/>
                          </a:solidFill>
                          <a:latin typeface="Cambria Math" panose="02040503050406030204" pitchFamily="18" charset="0"/>
                        </a:rPr>
                        <m:t>𝟎𝟐</m:t>
                      </m:r>
                      <m:r>
                        <a:rPr lang="en-GB" sz="1600" b="1" i="1" dirty="0" smtClean="0">
                          <a:solidFill>
                            <a:schemeClr val="accent1"/>
                          </a:solidFill>
                          <a:latin typeface="Cambria Math" panose="02040503050406030204" pitchFamily="18" charset="0"/>
                        </a:rPr>
                        <m:t> × </m:t>
                      </m:r>
                      <m:r>
                        <a:rPr lang="en-GB" sz="1600" b="1" i="1" dirty="0" smtClean="0">
                          <a:solidFill>
                            <a:schemeClr val="accent1"/>
                          </a:solidFill>
                          <a:latin typeface="Cambria Math" panose="02040503050406030204" pitchFamily="18" charset="0"/>
                        </a:rPr>
                        <m:t>𝟎</m:t>
                      </m:r>
                      <m:r>
                        <a:rPr lang="en-GB" sz="1600" b="1" i="1" dirty="0" smtClean="0">
                          <a:solidFill>
                            <a:schemeClr val="accent1"/>
                          </a:solidFill>
                          <a:latin typeface="Cambria Math" panose="02040503050406030204" pitchFamily="18" charset="0"/>
                        </a:rPr>
                        <m:t>.</m:t>
                      </m:r>
                      <m:r>
                        <a:rPr lang="en-GB" sz="1600" b="1" i="1" dirty="0" smtClean="0">
                          <a:solidFill>
                            <a:schemeClr val="accent1"/>
                          </a:solidFill>
                          <a:latin typeface="Cambria Math" panose="02040503050406030204" pitchFamily="18" charset="0"/>
                        </a:rPr>
                        <m:t>𝟎𝟐𝟓</m:t>
                      </m:r>
                    </m:oMath>
                  </m:oMathPara>
                </a14:m>
                <a:endParaRPr lang="en-GB" sz="1600" b="1" dirty="0">
                  <a:solidFill>
                    <a:schemeClr val="accent1"/>
                  </a:solidFill>
                  <a:latin typeface="Century Gothic" panose="020B0502020202020204" pitchFamily="34" charset="0"/>
                </a:endParaRPr>
              </a:p>
            </p:txBody>
          </p:sp>
        </mc:Choice>
        <mc:Fallback>
          <p:sp>
            <p:nvSpPr>
              <p:cNvPr id="16" name="TextBox 15">
                <a:extLst>
                  <a:ext uri="{FF2B5EF4-FFF2-40B4-BE49-F238E27FC236}">
                    <a16:creationId xmlns:a16="http://schemas.microsoft.com/office/drawing/2014/main" id="{973DE8FB-71BD-6D26-9040-381CC58CE98E}"/>
                  </a:ext>
                </a:extLst>
              </p:cNvPr>
              <p:cNvSpPr txBox="1">
                <a:spLocks noRot="1" noChangeAspect="1" noMove="1" noResize="1" noEditPoints="1" noAdjustHandles="1" noChangeArrowheads="1" noChangeShapeType="1" noTextEdit="1"/>
              </p:cNvSpPr>
              <p:nvPr/>
            </p:nvSpPr>
            <p:spPr>
              <a:xfrm>
                <a:off x="393682" y="5902389"/>
                <a:ext cx="4059591" cy="338554"/>
              </a:xfrm>
              <a:prstGeom prst="rect">
                <a:avLst/>
              </a:prstGeom>
              <a:blipFill>
                <a:blip r:embed="rId4"/>
                <a:stretch>
                  <a:fillRect b="-17857"/>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43BC88FE-AF80-BEF6-E15A-22C28C0E7957}"/>
                  </a:ext>
                </a:extLst>
              </p:cNvPr>
              <p:cNvSpPr txBox="1"/>
              <p:nvPr/>
            </p:nvSpPr>
            <p:spPr>
              <a:xfrm>
                <a:off x="393682" y="6255423"/>
                <a:ext cx="1681214" cy="3385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1600" b="1" i="0" u="sng" dirty="0" smtClean="0">
                          <a:solidFill>
                            <a:schemeClr val="accent1"/>
                          </a:solidFill>
                          <a:latin typeface="Cambria Math" panose="02040503050406030204" pitchFamily="18" charset="0"/>
                        </a:rPr>
                        <m:t>=</m:t>
                      </m:r>
                      <m:r>
                        <a:rPr lang="en-GB" sz="1600" b="1" i="1" u="sng" dirty="0" smtClean="0">
                          <a:solidFill>
                            <a:schemeClr val="accent1"/>
                          </a:solidFill>
                          <a:latin typeface="Cambria Math" panose="02040503050406030204" pitchFamily="18" charset="0"/>
                        </a:rPr>
                        <m:t>𝟎</m:t>
                      </m:r>
                      <m:r>
                        <a:rPr lang="en-GB" sz="1600" b="1" i="1" u="sng" dirty="0" smtClean="0">
                          <a:solidFill>
                            <a:schemeClr val="accent1"/>
                          </a:solidFill>
                          <a:latin typeface="Cambria Math" panose="02040503050406030204" pitchFamily="18" charset="0"/>
                        </a:rPr>
                        <m:t>.</m:t>
                      </m:r>
                      <m:r>
                        <a:rPr lang="en-GB" sz="1600" b="1" i="1" u="sng" dirty="0" smtClean="0">
                          <a:solidFill>
                            <a:schemeClr val="accent1"/>
                          </a:solidFill>
                          <a:latin typeface="Cambria Math" panose="02040503050406030204" pitchFamily="18" charset="0"/>
                        </a:rPr>
                        <m:t>𝟎𝟎𝟎𝟓</m:t>
                      </m:r>
                      <m:r>
                        <a:rPr lang="en-GB" sz="1600" b="1" i="1" u="sng" dirty="0" smtClean="0">
                          <a:solidFill>
                            <a:schemeClr val="accent1"/>
                          </a:solidFill>
                          <a:latin typeface="Cambria Math" panose="02040503050406030204" pitchFamily="18" charset="0"/>
                        </a:rPr>
                        <m:t> </m:t>
                      </m:r>
                      <m:r>
                        <a:rPr lang="en-GB" sz="1600" b="1" i="0" u="sng" dirty="0" smtClean="0">
                          <a:solidFill>
                            <a:schemeClr val="accent1"/>
                          </a:solidFill>
                          <a:latin typeface="Cambria Math" panose="02040503050406030204" pitchFamily="18" charset="0"/>
                        </a:rPr>
                        <m:t>𝐦𝐨𝐥𝐞𝐬</m:t>
                      </m:r>
                    </m:oMath>
                  </m:oMathPara>
                </a14:m>
                <a:endParaRPr lang="en-GB" sz="1600" b="1" u="sng" dirty="0">
                  <a:solidFill>
                    <a:schemeClr val="accent1"/>
                  </a:solidFill>
                  <a:latin typeface="Century Gothic" panose="020B0502020202020204" pitchFamily="34" charset="0"/>
                </a:endParaRPr>
              </a:p>
            </p:txBody>
          </p:sp>
        </mc:Choice>
        <mc:Fallback>
          <p:sp>
            <p:nvSpPr>
              <p:cNvPr id="17" name="TextBox 16">
                <a:extLst>
                  <a:ext uri="{FF2B5EF4-FFF2-40B4-BE49-F238E27FC236}">
                    <a16:creationId xmlns:a16="http://schemas.microsoft.com/office/drawing/2014/main" id="{43BC88FE-AF80-BEF6-E15A-22C28C0E7957}"/>
                  </a:ext>
                </a:extLst>
              </p:cNvPr>
              <p:cNvSpPr txBox="1">
                <a:spLocks noRot="1" noChangeAspect="1" noMove="1" noResize="1" noEditPoints="1" noAdjustHandles="1" noChangeArrowheads="1" noChangeShapeType="1" noTextEdit="1"/>
              </p:cNvSpPr>
              <p:nvPr/>
            </p:nvSpPr>
            <p:spPr>
              <a:xfrm>
                <a:off x="393682" y="6255423"/>
                <a:ext cx="1681214" cy="338554"/>
              </a:xfrm>
              <a:prstGeom prst="rect">
                <a:avLst/>
              </a:prstGeom>
              <a:blipFill>
                <a:blip r:embed="rId5"/>
                <a:stretch>
                  <a:fillRect b="-17857"/>
                </a:stretch>
              </a:blipFill>
            </p:spPr>
            <p:txBody>
              <a:bodyPr/>
              <a:lstStyle/>
              <a:p>
                <a:r>
                  <a:rPr lang="en-GB">
                    <a:noFill/>
                  </a:rPr>
                  <a:t> </a:t>
                </a:r>
              </a:p>
            </p:txBody>
          </p:sp>
        </mc:Fallback>
      </mc:AlternateContent>
      <p:sp>
        <p:nvSpPr>
          <p:cNvPr id="18" name="TextBox 17">
            <a:extLst>
              <a:ext uri="{FF2B5EF4-FFF2-40B4-BE49-F238E27FC236}">
                <a16:creationId xmlns:a16="http://schemas.microsoft.com/office/drawing/2014/main" id="{5F667088-9EB1-277E-FF9A-41B2464B5887}"/>
              </a:ext>
            </a:extLst>
          </p:cNvPr>
          <p:cNvSpPr txBox="1"/>
          <p:nvPr/>
        </p:nvSpPr>
        <p:spPr>
          <a:xfrm>
            <a:off x="4624770" y="4608800"/>
            <a:ext cx="6308137" cy="1200329"/>
          </a:xfrm>
          <a:prstGeom prst="rect">
            <a:avLst/>
          </a:prstGeom>
          <a:noFill/>
        </p:spPr>
        <p:txBody>
          <a:bodyPr wrap="none" rtlCol="0">
            <a:spAutoFit/>
          </a:bodyPr>
          <a:lstStyle/>
          <a:p>
            <a:r>
              <a:rPr lang="en-US" b="1" dirty="0">
                <a:solidFill>
                  <a:schemeClr val="accent1"/>
                </a:solidFill>
                <a:latin typeface="Century Gothic" panose="020B0502020202020204" pitchFamily="34" charset="0"/>
              </a:rPr>
              <a:t>The mole ratio of alkali : acid is 2 : 1, or </a:t>
            </a:r>
            <a:r>
              <a:rPr lang="en-US" b="1" u="sng" dirty="0">
                <a:solidFill>
                  <a:schemeClr val="accent1"/>
                </a:solidFill>
                <a:latin typeface="Century Gothic" panose="020B0502020202020204" pitchFamily="34" charset="0"/>
              </a:rPr>
              <a:t>0.0005 : 0.00025</a:t>
            </a:r>
          </a:p>
          <a:p>
            <a:endParaRPr lang="en-US" b="1" u="sng" dirty="0">
              <a:latin typeface="Century Gothic" panose="020B0502020202020204" pitchFamily="34" charset="0"/>
            </a:endParaRPr>
          </a:p>
          <a:p>
            <a:endParaRPr lang="en-US" b="1" u="sng" dirty="0">
              <a:latin typeface="Century Gothic" panose="020B0502020202020204" pitchFamily="34" charset="0"/>
            </a:endParaRPr>
          </a:p>
          <a:p>
            <a:endParaRPr lang="en-US" b="1" dirty="0">
              <a:latin typeface="Century Gothic" panose="020B0502020202020204" pitchFamily="34" charset="0"/>
            </a:endParaRP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4B18B794-B938-0934-12E9-D84CD1D5D54A}"/>
                  </a:ext>
                </a:extLst>
              </p:cNvPr>
              <p:cNvSpPr txBox="1"/>
              <p:nvPr/>
            </p:nvSpPr>
            <p:spPr>
              <a:xfrm>
                <a:off x="4610294" y="5057559"/>
                <a:ext cx="4059591" cy="56047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1600" b="1" i="0" dirty="0" smtClean="0">
                          <a:solidFill>
                            <a:schemeClr val="accent1"/>
                          </a:solidFill>
                          <a:latin typeface="Cambria Math" panose="02040503050406030204" pitchFamily="18" charset="0"/>
                        </a:rPr>
                        <m:t>𝐂𝐨𝐧𝐜𝐞𝐧𝐭𝐫𝐚𝐭𝐢𝐨𝐧</m:t>
                      </m:r>
                      <m:r>
                        <a:rPr lang="en-GB" sz="1600" b="1" i="0" dirty="0" smtClean="0">
                          <a:solidFill>
                            <a:schemeClr val="accent1"/>
                          </a:solidFill>
                          <a:latin typeface="Cambria Math" panose="02040503050406030204" pitchFamily="18" charset="0"/>
                        </a:rPr>
                        <m:t>= </m:t>
                      </m:r>
                      <m:f>
                        <m:fPr>
                          <m:ctrlPr>
                            <a:rPr lang="en-GB" sz="1600" b="1" i="1" dirty="0" smtClean="0">
                              <a:solidFill>
                                <a:schemeClr val="accent1"/>
                              </a:solidFill>
                              <a:latin typeface="Cambria Math" panose="02040503050406030204" pitchFamily="18" charset="0"/>
                            </a:rPr>
                          </m:ctrlPr>
                        </m:fPr>
                        <m:num>
                          <m:r>
                            <a:rPr lang="en-GB" sz="1600" b="1" i="0" dirty="0" smtClean="0">
                              <a:solidFill>
                                <a:schemeClr val="accent1"/>
                              </a:solidFill>
                              <a:latin typeface="Cambria Math" panose="02040503050406030204" pitchFamily="18" charset="0"/>
                            </a:rPr>
                            <m:t>𝐧𝐮𝐦𝐛𝐞𝐫</m:t>
                          </m:r>
                          <m:r>
                            <a:rPr lang="en-GB" sz="1600" b="1" i="0" dirty="0" smtClean="0">
                              <a:solidFill>
                                <a:schemeClr val="accent1"/>
                              </a:solidFill>
                              <a:latin typeface="Cambria Math" panose="02040503050406030204" pitchFamily="18" charset="0"/>
                            </a:rPr>
                            <m:t> </m:t>
                          </m:r>
                          <m:r>
                            <a:rPr lang="en-GB" sz="1600" b="1" i="0" dirty="0" smtClean="0">
                              <a:solidFill>
                                <a:schemeClr val="accent1"/>
                              </a:solidFill>
                              <a:latin typeface="Cambria Math" panose="02040503050406030204" pitchFamily="18" charset="0"/>
                            </a:rPr>
                            <m:t>𝐨𝐟</m:t>
                          </m:r>
                          <m:r>
                            <a:rPr lang="en-GB" sz="1600" b="1" i="0" dirty="0" smtClean="0">
                              <a:solidFill>
                                <a:schemeClr val="accent1"/>
                              </a:solidFill>
                              <a:latin typeface="Cambria Math" panose="02040503050406030204" pitchFamily="18" charset="0"/>
                            </a:rPr>
                            <m:t> </m:t>
                          </m:r>
                          <m:r>
                            <a:rPr lang="en-GB" sz="1600" b="1" i="0" dirty="0" smtClean="0">
                              <a:solidFill>
                                <a:schemeClr val="accent1"/>
                              </a:solidFill>
                              <a:latin typeface="Cambria Math" panose="02040503050406030204" pitchFamily="18" charset="0"/>
                            </a:rPr>
                            <m:t>𝐦𝐨𝐥𝐞𝐬</m:t>
                          </m:r>
                        </m:num>
                        <m:den>
                          <m:r>
                            <a:rPr lang="en-GB" sz="1600" b="1" i="0" dirty="0" smtClean="0">
                              <a:solidFill>
                                <a:schemeClr val="accent1"/>
                              </a:solidFill>
                              <a:latin typeface="Cambria Math" panose="02040503050406030204" pitchFamily="18" charset="0"/>
                            </a:rPr>
                            <m:t>𝐯𝐨𝐥𝐮𝐦𝐞</m:t>
                          </m:r>
                        </m:den>
                      </m:f>
                    </m:oMath>
                  </m:oMathPara>
                </a14:m>
                <a:endParaRPr lang="en-GB" sz="1600" b="1" dirty="0">
                  <a:solidFill>
                    <a:schemeClr val="accent1"/>
                  </a:solidFill>
                  <a:latin typeface="Century Gothic" panose="020B0502020202020204" pitchFamily="34" charset="0"/>
                </a:endParaRPr>
              </a:p>
            </p:txBody>
          </p:sp>
        </mc:Choice>
        <mc:Fallback>
          <p:sp>
            <p:nvSpPr>
              <p:cNvPr id="19" name="TextBox 18">
                <a:extLst>
                  <a:ext uri="{FF2B5EF4-FFF2-40B4-BE49-F238E27FC236}">
                    <a16:creationId xmlns:a16="http://schemas.microsoft.com/office/drawing/2014/main" id="{4B18B794-B938-0934-12E9-D84CD1D5D54A}"/>
                  </a:ext>
                </a:extLst>
              </p:cNvPr>
              <p:cNvSpPr txBox="1">
                <a:spLocks noRot="1" noChangeAspect="1" noMove="1" noResize="1" noEditPoints="1" noAdjustHandles="1" noChangeArrowheads="1" noChangeShapeType="1" noTextEdit="1"/>
              </p:cNvSpPr>
              <p:nvPr/>
            </p:nvSpPr>
            <p:spPr>
              <a:xfrm>
                <a:off x="4610294" y="5057559"/>
                <a:ext cx="4059591" cy="560474"/>
              </a:xfrm>
              <a:prstGeom prst="rect">
                <a:avLst/>
              </a:prstGeom>
              <a:blipFill>
                <a:blip r:embed="rId6"/>
                <a:stretch>
                  <a:fillRect b="-4444"/>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44DD78F6-6516-CD49-A9A2-8261A415D13F}"/>
                  </a:ext>
                </a:extLst>
              </p:cNvPr>
              <p:cNvSpPr txBox="1"/>
              <p:nvPr/>
            </p:nvSpPr>
            <p:spPr>
              <a:xfrm>
                <a:off x="4620998" y="5734135"/>
                <a:ext cx="4059591" cy="55996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1600" b="1" i="0" dirty="0" smtClean="0">
                          <a:solidFill>
                            <a:schemeClr val="accent1"/>
                          </a:solidFill>
                          <a:latin typeface="Cambria Math" panose="02040503050406030204" pitchFamily="18" charset="0"/>
                        </a:rPr>
                        <m:t>𝐂𝐨𝐧𝐜𝐞𝐧𝐭𝐫𝐚𝐭𝐢𝐨𝐧</m:t>
                      </m:r>
                      <m:r>
                        <a:rPr lang="en-GB" sz="1600" b="1" i="0" dirty="0" smtClean="0">
                          <a:solidFill>
                            <a:schemeClr val="accent1"/>
                          </a:solidFill>
                          <a:latin typeface="Cambria Math" panose="02040503050406030204" pitchFamily="18" charset="0"/>
                        </a:rPr>
                        <m:t>= </m:t>
                      </m:r>
                      <m:f>
                        <m:fPr>
                          <m:ctrlPr>
                            <a:rPr lang="en-GB" sz="1600" b="1" i="1" dirty="0" smtClean="0">
                              <a:solidFill>
                                <a:schemeClr val="accent1"/>
                              </a:solidFill>
                              <a:latin typeface="Cambria Math" panose="02040503050406030204" pitchFamily="18" charset="0"/>
                            </a:rPr>
                          </m:ctrlPr>
                        </m:fPr>
                        <m:num>
                          <m:r>
                            <a:rPr lang="en-GB" sz="1600" b="1" i="1" dirty="0" smtClean="0">
                              <a:solidFill>
                                <a:schemeClr val="accent1"/>
                              </a:solidFill>
                              <a:latin typeface="Cambria Math" panose="02040503050406030204" pitchFamily="18" charset="0"/>
                            </a:rPr>
                            <m:t>𝟎</m:t>
                          </m:r>
                          <m:r>
                            <a:rPr lang="en-GB" sz="1600" b="1" i="1" dirty="0" smtClean="0">
                              <a:solidFill>
                                <a:schemeClr val="accent1"/>
                              </a:solidFill>
                              <a:latin typeface="Cambria Math" panose="02040503050406030204" pitchFamily="18" charset="0"/>
                            </a:rPr>
                            <m:t>.</m:t>
                          </m:r>
                          <m:r>
                            <a:rPr lang="en-GB" sz="1600" b="1" i="1" dirty="0" smtClean="0">
                              <a:solidFill>
                                <a:schemeClr val="accent1"/>
                              </a:solidFill>
                              <a:latin typeface="Cambria Math" panose="02040503050406030204" pitchFamily="18" charset="0"/>
                            </a:rPr>
                            <m:t>𝟎𝟎𝟎𝟐𝟓</m:t>
                          </m:r>
                        </m:num>
                        <m:den>
                          <m:r>
                            <a:rPr lang="en-GB" sz="1600" b="1" i="0" dirty="0" smtClean="0">
                              <a:solidFill>
                                <a:schemeClr val="accent1"/>
                              </a:solidFill>
                              <a:latin typeface="Cambria Math" panose="02040503050406030204" pitchFamily="18" charset="0"/>
                            </a:rPr>
                            <m:t>𝟎</m:t>
                          </m:r>
                          <m:r>
                            <a:rPr lang="en-GB" sz="1600" b="1" i="0" dirty="0" smtClean="0">
                              <a:solidFill>
                                <a:schemeClr val="accent1"/>
                              </a:solidFill>
                              <a:latin typeface="Cambria Math" panose="02040503050406030204" pitchFamily="18" charset="0"/>
                            </a:rPr>
                            <m:t>.</m:t>
                          </m:r>
                          <m:r>
                            <a:rPr lang="en-GB" sz="1600" b="1" i="0" dirty="0" smtClean="0">
                              <a:solidFill>
                                <a:schemeClr val="accent1"/>
                              </a:solidFill>
                              <a:latin typeface="Cambria Math" panose="02040503050406030204" pitchFamily="18" charset="0"/>
                            </a:rPr>
                            <m:t>𝟎𝟏𝟓</m:t>
                          </m:r>
                        </m:den>
                      </m:f>
                    </m:oMath>
                  </m:oMathPara>
                </a14:m>
                <a:endParaRPr lang="en-GB" sz="1600" b="1" dirty="0">
                  <a:solidFill>
                    <a:schemeClr val="accent1"/>
                  </a:solidFill>
                  <a:latin typeface="Century Gothic" panose="020B0502020202020204" pitchFamily="34" charset="0"/>
                </a:endParaRPr>
              </a:p>
            </p:txBody>
          </p:sp>
        </mc:Choice>
        <mc:Fallback>
          <p:sp>
            <p:nvSpPr>
              <p:cNvPr id="20" name="TextBox 19">
                <a:extLst>
                  <a:ext uri="{FF2B5EF4-FFF2-40B4-BE49-F238E27FC236}">
                    <a16:creationId xmlns:a16="http://schemas.microsoft.com/office/drawing/2014/main" id="{44DD78F6-6516-CD49-A9A2-8261A415D13F}"/>
                  </a:ext>
                </a:extLst>
              </p:cNvPr>
              <p:cNvSpPr txBox="1">
                <a:spLocks noRot="1" noChangeAspect="1" noMove="1" noResize="1" noEditPoints="1" noAdjustHandles="1" noChangeArrowheads="1" noChangeShapeType="1" noTextEdit="1"/>
              </p:cNvSpPr>
              <p:nvPr/>
            </p:nvSpPr>
            <p:spPr>
              <a:xfrm>
                <a:off x="4620998" y="5734135"/>
                <a:ext cx="4059591" cy="559961"/>
              </a:xfrm>
              <a:prstGeom prst="rect">
                <a:avLst/>
              </a:prstGeom>
              <a:blipFill>
                <a:blip r:embed="rId7"/>
                <a:stretch>
                  <a:fillRect b="-4444"/>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C42DB830-3F70-C822-76EF-674364EC6373}"/>
                  </a:ext>
                </a:extLst>
              </p:cNvPr>
              <p:cNvSpPr txBox="1"/>
              <p:nvPr/>
            </p:nvSpPr>
            <p:spPr>
              <a:xfrm>
                <a:off x="7366459" y="5827049"/>
                <a:ext cx="2408212" cy="3385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1600" b="1" i="0" u="sng" dirty="0" smtClean="0">
                          <a:solidFill>
                            <a:schemeClr val="accent1"/>
                          </a:solidFill>
                          <a:latin typeface="Cambria Math" panose="02040503050406030204" pitchFamily="18" charset="0"/>
                        </a:rPr>
                        <m:t>=</m:t>
                      </m:r>
                      <m:r>
                        <a:rPr lang="en-GB" sz="1600" b="1" i="1" u="sng" dirty="0" smtClean="0">
                          <a:solidFill>
                            <a:schemeClr val="accent1"/>
                          </a:solidFill>
                          <a:latin typeface="Cambria Math" panose="02040503050406030204" pitchFamily="18" charset="0"/>
                        </a:rPr>
                        <m:t>𝟎</m:t>
                      </m:r>
                      <m:r>
                        <a:rPr lang="en-GB" sz="1600" b="1" i="1" u="sng" dirty="0" smtClean="0">
                          <a:solidFill>
                            <a:schemeClr val="accent1"/>
                          </a:solidFill>
                          <a:latin typeface="Cambria Math" panose="02040503050406030204" pitchFamily="18" charset="0"/>
                        </a:rPr>
                        <m:t>.</m:t>
                      </m:r>
                      <m:r>
                        <a:rPr lang="en-GB" sz="1600" b="1" i="1" u="sng" dirty="0" smtClean="0">
                          <a:solidFill>
                            <a:schemeClr val="accent1"/>
                          </a:solidFill>
                          <a:latin typeface="Cambria Math" panose="02040503050406030204" pitchFamily="18" charset="0"/>
                        </a:rPr>
                        <m:t>𝟎𝟏𝟔𝟕</m:t>
                      </m:r>
                      <m:r>
                        <a:rPr lang="en-GB" sz="1600" b="1" i="1" u="sng" dirty="0" smtClean="0">
                          <a:solidFill>
                            <a:schemeClr val="accent1"/>
                          </a:solidFill>
                          <a:latin typeface="Cambria Math" panose="02040503050406030204" pitchFamily="18" charset="0"/>
                        </a:rPr>
                        <m:t> </m:t>
                      </m:r>
                      <m:r>
                        <a:rPr lang="en-GB" sz="1600" b="1" i="0" u="sng" dirty="0" smtClean="0">
                          <a:solidFill>
                            <a:schemeClr val="accent1"/>
                          </a:solidFill>
                          <a:latin typeface="Cambria Math" panose="02040503050406030204" pitchFamily="18" charset="0"/>
                        </a:rPr>
                        <m:t>𝐦𝐨𝐥</m:t>
                      </m:r>
                      <m:r>
                        <a:rPr lang="en-GB" sz="1600" b="1" i="0" u="sng" dirty="0" smtClean="0">
                          <a:solidFill>
                            <a:schemeClr val="accent1"/>
                          </a:solidFill>
                          <a:latin typeface="Cambria Math" panose="02040503050406030204" pitchFamily="18" charset="0"/>
                        </a:rPr>
                        <m:t>/</m:t>
                      </m:r>
                      <m:r>
                        <a:rPr lang="en-GB" sz="1600" b="1" i="0" u="sng" dirty="0" smtClean="0">
                          <a:solidFill>
                            <a:schemeClr val="accent1"/>
                          </a:solidFill>
                          <a:latin typeface="Cambria Math" panose="02040503050406030204" pitchFamily="18" charset="0"/>
                        </a:rPr>
                        <m:t>𝐝𝐦𝟑</m:t>
                      </m:r>
                    </m:oMath>
                  </m:oMathPara>
                </a14:m>
                <a:endParaRPr lang="en-GB" sz="1600" b="1" u="sng" baseline="30000" dirty="0">
                  <a:solidFill>
                    <a:schemeClr val="accent1"/>
                  </a:solidFill>
                  <a:latin typeface="Century Gothic" panose="020B0502020202020204" pitchFamily="34" charset="0"/>
                </a:endParaRPr>
              </a:p>
            </p:txBody>
          </p:sp>
        </mc:Choice>
        <mc:Fallback>
          <p:sp>
            <p:nvSpPr>
              <p:cNvPr id="21" name="TextBox 20">
                <a:extLst>
                  <a:ext uri="{FF2B5EF4-FFF2-40B4-BE49-F238E27FC236}">
                    <a16:creationId xmlns:a16="http://schemas.microsoft.com/office/drawing/2014/main" id="{C42DB830-3F70-C822-76EF-674364EC6373}"/>
                  </a:ext>
                </a:extLst>
              </p:cNvPr>
              <p:cNvSpPr txBox="1">
                <a:spLocks noRot="1" noChangeAspect="1" noMove="1" noResize="1" noEditPoints="1" noAdjustHandles="1" noChangeArrowheads="1" noChangeShapeType="1" noTextEdit="1"/>
              </p:cNvSpPr>
              <p:nvPr/>
            </p:nvSpPr>
            <p:spPr>
              <a:xfrm>
                <a:off x="7366459" y="5827049"/>
                <a:ext cx="2408212" cy="338554"/>
              </a:xfrm>
              <a:prstGeom prst="rect">
                <a:avLst/>
              </a:prstGeom>
              <a:blipFill>
                <a:blip r:embed="rId8"/>
                <a:stretch>
                  <a:fillRect b="-14286"/>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BD745A32-602B-30F5-168B-615DD18B0CA2}"/>
                  </a:ext>
                </a:extLst>
              </p:cNvPr>
              <p:cNvSpPr txBox="1"/>
              <p:nvPr/>
            </p:nvSpPr>
            <p:spPr>
              <a:xfrm>
                <a:off x="354274" y="5249110"/>
                <a:ext cx="4059591" cy="57913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1600" b="1" i="0" dirty="0" smtClean="0">
                          <a:solidFill>
                            <a:schemeClr val="accent1"/>
                          </a:solidFill>
                          <a:latin typeface="Cambria Math" panose="02040503050406030204" pitchFamily="18" charset="0"/>
                        </a:rPr>
                        <m:t>𝐧𝐮𝐦𝐛𝐞𝐫</m:t>
                      </m:r>
                      <m:r>
                        <a:rPr lang="en-GB" sz="1600" b="1" i="0" dirty="0" smtClean="0">
                          <a:solidFill>
                            <a:schemeClr val="accent1"/>
                          </a:solidFill>
                          <a:latin typeface="Cambria Math" panose="02040503050406030204" pitchFamily="18" charset="0"/>
                        </a:rPr>
                        <m:t> </m:t>
                      </m:r>
                      <m:r>
                        <a:rPr lang="en-GB" sz="1600" b="1" i="0" dirty="0" smtClean="0">
                          <a:solidFill>
                            <a:schemeClr val="accent1"/>
                          </a:solidFill>
                          <a:latin typeface="Cambria Math" panose="02040503050406030204" pitchFamily="18" charset="0"/>
                        </a:rPr>
                        <m:t>𝐨𝐟</m:t>
                      </m:r>
                      <m:r>
                        <a:rPr lang="en-GB" sz="1600" b="1" i="0" dirty="0" smtClean="0">
                          <a:solidFill>
                            <a:schemeClr val="accent1"/>
                          </a:solidFill>
                          <a:latin typeface="Cambria Math" panose="02040503050406030204" pitchFamily="18" charset="0"/>
                        </a:rPr>
                        <m:t> </m:t>
                      </m:r>
                      <m:r>
                        <a:rPr lang="en-GB" sz="1600" b="1" i="0" dirty="0" smtClean="0">
                          <a:solidFill>
                            <a:schemeClr val="accent1"/>
                          </a:solidFill>
                          <a:latin typeface="Cambria Math" panose="02040503050406030204" pitchFamily="18" charset="0"/>
                        </a:rPr>
                        <m:t>𝐦𝐨𝐥𝐞𝐬</m:t>
                      </m:r>
                      <m:r>
                        <a:rPr lang="en-GB" sz="1600" b="1" i="0" dirty="0" smtClean="0">
                          <a:solidFill>
                            <a:schemeClr val="accent1"/>
                          </a:solidFill>
                          <a:latin typeface="Cambria Math" panose="02040503050406030204" pitchFamily="18" charset="0"/>
                        </a:rPr>
                        <m:t>=</m:t>
                      </m:r>
                      <m:r>
                        <a:rPr lang="en-GB" sz="1600" b="1" i="1" dirty="0" smtClean="0">
                          <a:solidFill>
                            <a:schemeClr val="accent1"/>
                          </a:solidFill>
                          <a:latin typeface="Cambria Math" panose="02040503050406030204" pitchFamily="18" charset="0"/>
                        </a:rPr>
                        <m:t>𝒄𝒐𝒏𝒄𝒆𝒏𝒕𝒓𝒂𝒕𝒊𝒐𝒏</m:t>
                      </m:r>
                      <m:r>
                        <a:rPr lang="en-GB" sz="1600" b="1" i="1" dirty="0" smtClean="0">
                          <a:solidFill>
                            <a:schemeClr val="accent1"/>
                          </a:solidFill>
                          <a:latin typeface="Cambria Math" panose="02040503050406030204" pitchFamily="18" charset="0"/>
                        </a:rPr>
                        <m:t> × </m:t>
                      </m:r>
                      <m:r>
                        <a:rPr lang="en-GB" sz="1600" b="1" i="1" dirty="0" smtClean="0">
                          <a:solidFill>
                            <a:schemeClr val="accent1"/>
                          </a:solidFill>
                          <a:latin typeface="Cambria Math" panose="02040503050406030204" pitchFamily="18" charset="0"/>
                        </a:rPr>
                        <m:t>𝒗𝒐𝒍𝒖𝒎𝒆</m:t>
                      </m:r>
                    </m:oMath>
                  </m:oMathPara>
                </a14:m>
                <a:endParaRPr lang="en-GB" sz="1600" b="1" dirty="0">
                  <a:solidFill>
                    <a:schemeClr val="accent1"/>
                  </a:solidFill>
                  <a:latin typeface="Century Gothic" panose="020B0502020202020204" pitchFamily="34" charset="0"/>
                </a:endParaRPr>
              </a:p>
            </p:txBody>
          </p:sp>
        </mc:Choice>
        <mc:Fallback>
          <p:sp>
            <p:nvSpPr>
              <p:cNvPr id="4" name="TextBox 3">
                <a:extLst>
                  <a:ext uri="{FF2B5EF4-FFF2-40B4-BE49-F238E27FC236}">
                    <a16:creationId xmlns:a16="http://schemas.microsoft.com/office/drawing/2014/main" id="{BD745A32-602B-30F5-168B-615DD18B0CA2}"/>
                  </a:ext>
                </a:extLst>
              </p:cNvPr>
              <p:cNvSpPr txBox="1">
                <a:spLocks noRot="1" noChangeAspect="1" noMove="1" noResize="1" noEditPoints="1" noAdjustHandles="1" noChangeArrowheads="1" noChangeShapeType="1" noTextEdit="1"/>
              </p:cNvSpPr>
              <p:nvPr/>
            </p:nvSpPr>
            <p:spPr>
              <a:xfrm>
                <a:off x="354274" y="5249110"/>
                <a:ext cx="4059591" cy="579133"/>
              </a:xfrm>
              <a:prstGeom prst="rect">
                <a:avLst/>
              </a:prstGeom>
              <a:blipFill>
                <a:blip r:embed="rId9"/>
                <a:stretch>
                  <a:fillRect b="-8696"/>
                </a:stretch>
              </a:blipFill>
            </p:spPr>
            <p:txBody>
              <a:bodyPr/>
              <a:lstStyle/>
              <a:p>
                <a:r>
                  <a:rPr lang="en-GB">
                    <a:noFill/>
                  </a:rPr>
                  <a:t> </a:t>
                </a:r>
              </a:p>
            </p:txBody>
          </p:sp>
        </mc:Fallback>
      </mc:AlternateContent>
      <p:pic>
        <p:nvPicPr>
          <p:cNvPr id="14" name="Picture 2" descr="Free chemistry flask glass vector">
            <a:extLst>
              <a:ext uri="{FF2B5EF4-FFF2-40B4-BE49-F238E27FC236}">
                <a16:creationId xmlns:a16="http://schemas.microsoft.com/office/drawing/2014/main" id="{1552AAE7-CEEE-0AFE-5E09-E241FD0D8F1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30375" y="2168030"/>
            <a:ext cx="1101725" cy="143877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Free bottle flask chemistry vector">
            <a:extLst>
              <a:ext uri="{FF2B5EF4-FFF2-40B4-BE49-F238E27FC236}">
                <a16:creationId xmlns:a16="http://schemas.microsoft.com/office/drawing/2014/main" id="{3098AA04-842C-7C1B-483E-12E3F03D5E7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27576" y="2209800"/>
            <a:ext cx="1076324" cy="140559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Free chemistry flask glass vector">
            <a:extLst>
              <a:ext uri="{FF2B5EF4-FFF2-40B4-BE49-F238E27FC236}">
                <a16:creationId xmlns:a16="http://schemas.microsoft.com/office/drawing/2014/main" id="{5D088EA5-45D9-FF25-FFD4-9750D65C39F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58176" y="2184399"/>
            <a:ext cx="1101724" cy="1438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48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500"/>
                                        <p:tgtEl>
                                          <p:spTgt spid="19"/>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500"/>
                                        <p:tgtEl>
                                          <p:spTgt spid="2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fade">
                                      <p:cBhvr>
                                        <p:cTn id="7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5" grpId="0"/>
      <p:bldP spid="8" grpId="0"/>
      <p:bldP spid="9" grpId="0"/>
      <p:bldP spid="10" grpId="0"/>
      <p:bldP spid="13" grpId="0"/>
      <p:bldP spid="16" grpId="0"/>
      <p:bldP spid="17" grpId="0"/>
      <p:bldP spid="18" grpId="0"/>
      <p:bldP spid="19" grpId="0"/>
      <p:bldP spid="20" grpId="0"/>
      <p:bldP spid="21"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346843" y="139700"/>
            <a:ext cx="10620375" cy="720725"/>
          </a:xfrm>
        </p:spPr>
        <p:txBody>
          <a:bodyPr/>
          <a:lstStyle/>
          <a:p>
            <a:r>
              <a:rPr lang="en-US" sz="2600" b="1" dirty="0">
                <a:latin typeface="Century Gothic" panose="020B0502020202020204" pitchFamily="34" charset="0"/>
              </a:rPr>
              <a:t>I: Calculating an unknown concentration</a:t>
            </a:r>
          </a:p>
        </p:txBody>
      </p:sp>
      <p:cxnSp>
        <p:nvCxnSpPr>
          <p:cNvPr id="14" name="Straight Connector 13">
            <a:extLst>
              <a:ext uri="{FF2B5EF4-FFF2-40B4-BE49-F238E27FC236}">
                <a16:creationId xmlns:a16="http://schemas.microsoft.com/office/drawing/2014/main" id="{F959A0BB-2563-466B-27B5-8CA1CB2FAC72}"/>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829C36D-A90E-B681-07FA-0CD1421B7ACA}"/>
              </a:ext>
            </a:extLst>
          </p:cNvPr>
          <p:cNvSpPr txBox="1"/>
          <p:nvPr/>
        </p:nvSpPr>
        <p:spPr>
          <a:xfrm>
            <a:off x="389467" y="829734"/>
            <a:ext cx="10769600" cy="1138773"/>
          </a:xfrm>
          <a:prstGeom prst="rect">
            <a:avLst/>
          </a:prstGeom>
          <a:noFill/>
        </p:spPr>
        <p:txBody>
          <a:bodyPr wrap="square" rtlCol="0">
            <a:spAutoFit/>
          </a:bodyPr>
          <a:lstStyle/>
          <a:p>
            <a:r>
              <a:rPr lang="en-GB" sz="2000" dirty="0">
                <a:latin typeface="Century Gothic" panose="020B0502020202020204" pitchFamily="34" charset="0"/>
              </a:rPr>
              <a:t>50 cm</a:t>
            </a:r>
            <a:r>
              <a:rPr lang="en-GB" sz="2000" baseline="30000" dirty="0">
                <a:latin typeface="Century Gothic" panose="020B0502020202020204" pitchFamily="34" charset="0"/>
              </a:rPr>
              <a:t>3</a:t>
            </a:r>
            <a:r>
              <a:rPr lang="en-GB" sz="2000" dirty="0">
                <a:latin typeface="Century Gothic" panose="020B0502020202020204" pitchFamily="34" charset="0"/>
              </a:rPr>
              <a:t> of  0.1 mol/dm</a:t>
            </a:r>
            <a:r>
              <a:rPr lang="en-GB" sz="2000" baseline="30000" dirty="0">
                <a:latin typeface="Century Gothic" panose="020B0502020202020204" pitchFamily="34" charset="0"/>
              </a:rPr>
              <a:t>3</a:t>
            </a:r>
            <a:r>
              <a:rPr lang="en-GB" sz="2000" dirty="0">
                <a:latin typeface="Century Gothic" panose="020B0502020202020204" pitchFamily="34" charset="0"/>
              </a:rPr>
              <a:t> lithium hydroxide reacts with 30 cm</a:t>
            </a:r>
            <a:r>
              <a:rPr lang="en-GB" sz="2000" baseline="30000" dirty="0">
                <a:latin typeface="Century Gothic" panose="020B0502020202020204" pitchFamily="34" charset="0"/>
              </a:rPr>
              <a:t>3</a:t>
            </a:r>
            <a:r>
              <a:rPr lang="en-GB" sz="2000" dirty="0">
                <a:latin typeface="Century Gothic" panose="020B0502020202020204" pitchFamily="34" charset="0"/>
              </a:rPr>
              <a:t> of hydrochloric acid. </a:t>
            </a:r>
          </a:p>
          <a:p>
            <a:r>
              <a:rPr lang="en-GB" sz="2000" dirty="0">
                <a:latin typeface="Century Gothic" panose="020B0502020202020204" pitchFamily="34" charset="0"/>
              </a:rPr>
              <a:t>The equation for the reaction is:</a:t>
            </a:r>
          </a:p>
          <a:p>
            <a:pPr algn="ctr"/>
            <a:r>
              <a:rPr lang="en-GB" sz="2800" dirty="0">
                <a:latin typeface="Century Gothic" panose="020B0502020202020204" pitchFamily="34" charset="0"/>
              </a:rPr>
              <a:t>LiOH   +    HC</a:t>
            </a:r>
            <a:r>
              <a:rPr lang="en-GB" sz="2800" dirty="0">
                <a:latin typeface="PT Sans" panose="020B0503020203020204" pitchFamily="34" charset="77"/>
              </a:rPr>
              <a:t>l</a:t>
            </a:r>
            <a:r>
              <a:rPr lang="en-GB" sz="2800" dirty="0">
                <a:latin typeface="Century Gothic" panose="020B0502020202020204" pitchFamily="34" charset="0"/>
              </a:rPr>
              <a:t>    </a:t>
            </a:r>
            <a:r>
              <a:rPr lang="en-GB" sz="2800" dirty="0">
                <a:latin typeface="Century Gothic" panose="020B0502020202020204" pitchFamily="34" charset="0"/>
                <a:sym typeface="Wingdings" pitchFamily="2" charset="2"/>
              </a:rPr>
              <a:t>     LiC</a:t>
            </a:r>
            <a:r>
              <a:rPr lang="en-GB" sz="2800" dirty="0">
                <a:latin typeface="PT Sans" panose="020B0503020203020204" pitchFamily="34" charset="77"/>
                <a:sym typeface="Wingdings" pitchFamily="2" charset="2"/>
              </a:rPr>
              <a:t>l</a:t>
            </a:r>
            <a:r>
              <a:rPr lang="en-GB" sz="2800" dirty="0">
                <a:latin typeface="Century Gothic" panose="020B0502020202020204" pitchFamily="34" charset="0"/>
                <a:sym typeface="Wingdings" pitchFamily="2" charset="2"/>
              </a:rPr>
              <a:t>     +    H</a:t>
            </a:r>
            <a:r>
              <a:rPr lang="en-GB" sz="2800" baseline="-25000" dirty="0">
                <a:latin typeface="Century Gothic" panose="020B0502020202020204" pitchFamily="34" charset="0"/>
                <a:sym typeface="Wingdings" pitchFamily="2" charset="2"/>
              </a:rPr>
              <a:t>2</a:t>
            </a:r>
            <a:r>
              <a:rPr lang="en-GB" sz="2800" dirty="0">
                <a:latin typeface="Century Gothic" panose="020B0502020202020204" pitchFamily="34" charset="0"/>
                <a:sym typeface="Wingdings" pitchFamily="2" charset="2"/>
              </a:rPr>
              <a:t>O</a:t>
            </a:r>
            <a:endParaRPr lang="en-GB" sz="2800" dirty="0">
              <a:latin typeface="Century Gothic" panose="020B0502020202020204" pitchFamily="34" charset="0"/>
            </a:endParaRPr>
          </a:p>
        </p:txBody>
      </p:sp>
      <p:sp>
        <p:nvSpPr>
          <p:cNvPr id="4" name="TextBox 3">
            <a:extLst>
              <a:ext uri="{FF2B5EF4-FFF2-40B4-BE49-F238E27FC236}">
                <a16:creationId xmlns:a16="http://schemas.microsoft.com/office/drawing/2014/main" id="{1B62999F-9B20-C791-FF70-44B1353623E3}"/>
              </a:ext>
            </a:extLst>
          </p:cNvPr>
          <p:cNvSpPr txBox="1"/>
          <p:nvPr/>
        </p:nvSpPr>
        <p:spPr>
          <a:xfrm>
            <a:off x="440267" y="2032000"/>
            <a:ext cx="6043642" cy="400110"/>
          </a:xfrm>
          <a:prstGeom prst="rect">
            <a:avLst/>
          </a:prstGeom>
          <a:noFill/>
        </p:spPr>
        <p:txBody>
          <a:bodyPr wrap="none" rtlCol="0">
            <a:spAutoFit/>
          </a:bodyPr>
          <a:lstStyle/>
          <a:p>
            <a:r>
              <a:rPr lang="en-GB" sz="2000" i="1" dirty="0">
                <a:latin typeface="Century Gothic" panose="020B0502020202020204" pitchFamily="34" charset="0"/>
              </a:rPr>
              <a:t>How many moles of lithium hydroxide reacted?</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483A23BF-F590-1B9D-32B9-DFDA1A0CC823}"/>
                  </a:ext>
                </a:extLst>
              </p:cNvPr>
              <p:cNvSpPr txBox="1"/>
              <p:nvPr/>
            </p:nvSpPr>
            <p:spPr>
              <a:xfrm>
                <a:off x="440265" y="2404532"/>
                <a:ext cx="4438844" cy="156267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smtClean="0">
                              <a:solidFill>
                                <a:schemeClr val="accent1"/>
                              </a:solidFill>
                              <a:latin typeface="Cambria Math" panose="02040503050406030204" pitchFamily="18" charset="0"/>
                            </a:rPr>
                            <m:t>𝐯𝐨𝐥𝐮𝐦𝐞</m:t>
                          </m:r>
                        </m:den>
                      </m:f>
                    </m:oMath>
                  </m:oMathPara>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𝟎𝟓</m:t>
                          </m:r>
                        </m:den>
                      </m:f>
                    </m:oMath>
                  </m:oMathPara>
                </a14:m>
                <a:endParaRPr lang="en-GB" sz="20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𝟎𝟎𝟓</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oMath>
                  </m:oMathPara>
                </a14:m>
                <a:endParaRPr lang="en-GB" sz="2000" b="1" baseline="30000" dirty="0">
                  <a:solidFill>
                    <a:schemeClr val="accent1"/>
                  </a:solidFill>
                  <a:latin typeface="Century Gothic" panose="020B0502020202020204" pitchFamily="34" charset="0"/>
                </a:endParaRPr>
              </a:p>
            </p:txBody>
          </p:sp>
        </mc:Choice>
        <mc:Fallback>
          <p:sp>
            <p:nvSpPr>
              <p:cNvPr id="5" name="TextBox 4">
                <a:extLst>
                  <a:ext uri="{FF2B5EF4-FFF2-40B4-BE49-F238E27FC236}">
                    <a16:creationId xmlns:a16="http://schemas.microsoft.com/office/drawing/2014/main" id="{483A23BF-F590-1B9D-32B9-DFDA1A0CC823}"/>
                  </a:ext>
                </a:extLst>
              </p:cNvPr>
              <p:cNvSpPr txBox="1">
                <a:spLocks noRot="1" noChangeAspect="1" noMove="1" noResize="1" noEditPoints="1" noAdjustHandles="1" noChangeArrowheads="1" noChangeShapeType="1" noTextEdit="1"/>
              </p:cNvSpPr>
              <p:nvPr/>
            </p:nvSpPr>
            <p:spPr>
              <a:xfrm>
                <a:off x="440265" y="2404532"/>
                <a:ext cx="4438844" cy="1562672"/>
              </a:xfrm>
              <a:prstGeom prst="rect">
                <a:avLst/>
              </a:prstGeom>
              <a:blipFill>
                <a:blip r:embed="rId3"/>
                <a:stretch>
                  <a:fillRect b="-4032"/>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B2971983-B072-BD33-B9F8-97504E62D357}"/>
              </a:ext>
            </a:extLst>
          </p:cNvPr>
          <p:cNvSpPr txBox="1"/>
          <p:nvPr/>
        </p:nvSpPr>
        <p:spPr>
          <a:xfrm>
            <a:off x="423334" y="3877734"/>
            <a:ext cx="6878806" cy="400110"/>
          </a:xfrm>
          <a:prstGeom prst="rect">
            <a:avLst/>
          </a:prstGeom>
          <a:noFill/>
        </p:spPr>
        <p:txBody>
          <a:bodyPr wrap="none" rtlCol="0">
            <a:spAutoFit/>
          </a:bodyPr>
          <a:lstStyle/>
          <a:p>
            <a:r>
              <a:rPr lang="en-GB" sz="2000" i="1" dirty="0">
                <a:latin typeface="Century Gothic" panose="020B0502020202020204" pitchFamily="34" charset="0"/>
              </a:rPr>
              <a:t>What is the mole ratio of alkali to acid in this reaction?</a:t>
            </a:r>
          </a:p>
        </p:txBody>
      </p:sp>
      <p:sp>
        <p:nvSpPr>
          <p:cNvPr id="7" name="TextBox 6">
            <a:extLst>
              <a:ext uri="{FF2B5EF4-FFF2-40B4-BE49-F238E27FC236}">
                <a16:creationId xmlns:a16="http://schemas.microsoft.com/office/drawing/2014/main" id="{C9D0CCA1-9158-634C-B83F-E8ABA133F531}"/>
              </a:ext>
            </a:extLst>
          </p:cNvPr>
          <p:cNvSpPr txBox="1"/>
          <p:nvPr/>
        </p:nvSpPr>
        <p:spPr>
          <a:xfrm>
            <a:off x="491067" y="4199468"/>
            <a:ext cx="545342" cy="40011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1:1</a:t>
            </a:r>
          </a:p>
        </p:txBody>
      </p:sp>
      <p:sp>
        <p:nvSpPr>
          <p:cNvPr id="8" name="TextBox 7">
            <a:extLst>
              <a:ext uri="{FF2B5EF4-FFF2-40B4-BE49-F238E27FC236}">
                <a16:creationId xmlns:a16="http://schemas.microsoft.com/office/drawing/2014/main" id="{2D175C21-00E2-36C1-2258-0D49A4E10885}"/>
              </a:ext>
            </a:extLst>
          </p:cNvPr>
          <p:cNvSpPr txBox="1"/>
          <p:nvPr/>
        </p:nvSpPr>
        <p:spPr>
          <a:xfrm>
            <a:off x="423334" y="4555068"/>
            <a:ext cx="6139822" cy="400110"/>
          </a:xfrm>
          <a:prstGeom prst="rect">
            <a:avLst/>
          </a:prstGeom>
          <a:noFill/>
        </p:spPr>
        <p:txBody>
          <a:bodyPr wrap="none" rtlCol="0">
            <a:spAutoFit/>
          </a:bodyPr>
          <a:lstStyle/>
          <a:p>
            <a:r>
              <a:rPr lang="en-GB" sz="2000" i="1" dirty="0">
                <a:latin typeface="Century Gothic" panose="020B0502020202020204" pitchFamily="34" charset="0"/>
              </a:rPr>
              <a:t>How many moles of hydrochloric acid reacted?</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098497E9-F076-73E0-D156-DECE03A78681}"/>
                  </a:ext>
                </a:extLst>
              </p:cNvPr>
              <p:cNvSpPr txBox="1"/>
              <p:nvPr/>
            </p:nvSpPr>
            <p:spPr>
              <a:xfrm>
                <a:off x="457201" y="4927601"/>
                <a:ext cx="3878882" cy="392993"/>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GB" sz="2000" b="1">
                          <a:solidFill>
                            <a:schemeClr val="accent1"/>
                          </a:solidFill>
                          <a:latin typeface="Cambria Math" panose="02040503050406030204" pitchFamily="18" charset="0"/>
                        </a:rPr>
                        <m:t>𝐍𝐮𝐦𝐛𝐞𝐫</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𝐨𝐟</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𝐦𝐨𝐥𝐞𝐬</m:t>
                      </m:r>
                      <m:r>
                        <a:rPr lang="en-GB" sz="2000" b="1">
                          <a:solidFill>
                            <a:schemeClr val="accent1"/>
                          </a:solidFill>
                          <a:latin typeface="Cambria Math" panose="02040503050406030204" pitchFamily="18" charset="0"/>
                        </a:rPr>
                        <m:t>=</m:t>
                      </m:r>
                      <m:r>
                        <a:rPr lang="en-GB" sz="2000" b="1">
                          <a:solidFill>
                            <a:schemeClr val="accent1"/>
                          </a:solidFill>
                          <a:latin typeface="Cambria Math" panose="02040503050406030204" pitchFamily="18" charset="0"/>
                        </a:rPr>
                        <m:t>𝟎</m:t>
                      </m:r>
                      <m:r>
                        <a:rPr lang="en-GB" sz="2000" b="1">
                          <a:solidFill>
                            <a:schemeClr val="accent1"/>
                          </a:solidFill>
                          <a:latin typeface="Cambria Math" panose="02040503050406030204" pitchFamily="18" charset="0"/>
                        </a:rPr>
                        <m:t>.</m:t>
                      </m:r>
                      <m:r>
                        <a:rPr lang="en-GB" sz="2000" b="1">
                          <a:solidFill>
                            <a:schemeClr val="accent1"/>
                          </a:solidFill>
                          <a:latin typeface="Cambria Math" panose="02040503050406030204" pitchFamily="18" charset="0"/>
                        </a:rPr>
                        <m:t>𝟎𝟎𝟓</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𝐦𝐨𝐥</m:t>
                      </m:r>
                    </m:oMath>
                  </m:oMathPara>
                </a14:m>
                <a:endParaRPr lang="en-GB" sz="2000" b="1" baseline="30000" dirty="0">
                  <a:solidFill>
                    <a:schemeClr val="accent1"/>
                  </a:solidFill>
                  <a:latin typeface="Century Gothic" panose="020B0502020202020204" pitchFamily="34" charset="0"/>
                </a:endParaRPr>
              </a:p>
            </p:txBody>
          </p:sp>
        </mc:Choice>
        <mc:Fallback>
          <p:sp>
            <p:nvSpPr>
              <p:cNvPr id="9" name="TextBox 8">
                <a:extLst>
                  <a:ext uri="{FF2B5EF4-FFF2-40B4-BE49-F238E27FC236}">
                    <a16:creationId xmlns:a16="http://schemas.microsoft.com/office/drawing/2014/main" id="{098497E9-F076-73E0-D156-DECE03A78681}"/>
                  </a:ext>
                </a:extLst>
              </p:cNvPr>
              <p:cNvSpPr txBox="1">
                <a:spLocks noRot="1" noChangeAspect="1" noMove="1" noResize="1" noEditPoints="1" noAdjustHandles="1" noChangeArrowheads="1" noChangeShapeType="1" noTextEdit="1"/>
              </p:cNvSpPr>
              <p:nvPr/>
            </p:nvSpPr>
            <p:spPr>
              <a:xfrm>
                <a:off x="457201" y="4927601"/>
                <a:ext cx="3878882" cy="392993"/>
              </a:xfrm>
              <a:prstGeom prst="rect">
                <a:avLst/>
              </a:prstGeom>
              <a:blipFill>
                <a:blip r:embed="rId4"/>
                <a:stretch>
                  <a:fillRect b="-18182"/>
                </a:stretch>
              </a:blipFill>
            </p:spPr>
            <p:txBody>
              <a:bodyPr/>
              <a:lstStyle/>
              <a:p>
                <a:r>
                  <a:rPr lang="en-GB">
                    <a:noFill/>
                  </a:rPr>
                  <a:t> </a:t>
                </a:r>
              </a:p>
            </p:txBody>
          </p:sp>
        </mc:Fallback>
      </mc:AlternateContent>
      <p:sp>
        <p:nvSpPr>
          <p:cNvPr id="10" name="TextBox 9">
            <a:extLst>
              <a:ext uri="{FF2B5EF4-FFF2-40B4-BE49-F238E27FC236}">
                <a16:creationId xmlns:a16="http://schemas.microsoft.com/office/drawing/2014/main" id="{3371F81D-E03C-D4FC-6F9A-88333E1134CB}"/>
              </a:ext>
            </a:extLst>
          </p:cNvPr>
          <p:cNvSpPr txBox="1"/>
          <p:nvPr/>
        </p:nvSpPr>
        <p:spPr>
          <a:xfrm>
            <a:off x="474134" y="5249336"/>
            <a:ext cx="6623929" cy="400110"/>
          </a:xfrm>
          <a:prstGeom prst="rect">
            <a:avLst/>
          </a:prstGeom>
          <a:noFill/>
        </p:spPr>
        <p:txBody>
          <a:bodyPr wrap="none" rtlCol="0">
            <a:spAutoFit/>
          </a:bodyPr>
          <a:lstStyle/>
          <a:p>
            <a:r>
              <a:rPr lang="en-GB" sz="2000" i="1" dirty="0">
                <a:latin typeface="Century Gothic" panose="020B0502020202020204" pitchFamily="34" charset="0"/>
              </a:rPr>
              <a:t>What is the concentration of the hydrochloric acid?</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7086DA9B-CE6D-5E04-2CD2-6AA5F361F0EE}"/>
                  </a:ext>
                </a:extLst>
              </p:cNvPr>
              <p:cNvSpPr txBox="1"/>
              <p:nvPr/>
            </p:nvSpPr>
            <p:spPr>
              <a:xfrm>
                <a:off x="558798" y="5604933"/>
                <a:ext cx="4438844" cy="1262590"/>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smtClean="0">
                              <a:solidFill>
                                <a:schemeClr val="accent1"/>
                              </a:solidFill>
                              <a:latin typeface="Cambria Math" panose="02040503050406030204" pitchFamily="18" charset="0"/>
                            </a:rPr>
                            <m:t>𝐯𝐨𝐥𝐮𝐦𝐞</m:t>
                          </m:r>
                        </m:den>
                      </m:f>
                    </m:oMath>
                  </m:oMathPara>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𝟎𝟎𝟓</m:t>
                          </m:r>
                        </m:num>
                        <m:den>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𝟎𝟑</m:t>
                          </m:r>
                        </m:den>
                      </m:f>
                    </m:oMath>
                  </m:oMathPara>
                </a14:m>
                <a:endParaRPr lang="en-GB" sz="2000" b="1" baseline="-25000" dirty="0">
                  <a:solidFill>
                    <a:schemeClr val="accent1"/>
                  </a:solidFill>
                  <a:latin typeface="Century Gothic" panose="020B0502020202020204" pitchFamily="34" charset="0"/>
                </a:endParaRPr>
              </a:p>
            </p:txBody>
          </p:sp>
        </mc:Choice>
        <mc:Fallback>
          <p:sp>
            <p:nvSpPr>
              <p:cNvPr id="11" name="TextBox 10">
                <a:extLst>
                  <a:ext uri="{FF2B5EF4-FFF2-40B4-BE49-F238E27FC236}">
                    <a16:creationId xmlns:a16="http://schemas.microsoft.com/office/drawing/2014/main" id="{7086DA9B-CE6D-5E04-2CD2-6AA5F361F0EE}"/>
                  </a:ext>
                </a:extLst>
              </p:cNvPr>
              <p:cNvSpPr txBox="1">
                <a:spLocks noRot="1" noChangeAspect="1" noMove="1" noResize="1" noEditPoints="1" noAdjustHandles="1" noChangeArrowheads="1" noChangeShapeType="1" noTextEdit="1"/>
              </p:cNvSpPr>
              <p:nvPr/>
            </p:nvSpPr>
            <p:spPr>
              <a:xfrm>
                <a:off x="558798" y="5604933"/>
                <a:ext cx="4438844" cy="1262590"/>
              </a:xfrm>
              <a:prstGeom prst="rect">
                <a:avLst/>
              </a:prstGeom>
              <a:blipFill>
                <a:blip r:embed="rId5"/>
                <a:stretch>
                  <a:fillRect b="-300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56911934-C11B-6BD2-BC12-E5E8D8812623}"/>
                  </a:ext>
                </a:extLst>
              </p:cNvPr>
              <p:cNvSpPr txBox="1"/>
              <p:nvPr/>
            </p:nvSpPr>
            <p:spPr>
              <a:xfrm>
                <a:off x="5350932" y="6289676"/>
                <a:ext cx="4313297" cy="392993"/>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𝟏𝟔𝟕</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𝐝𝐦</m:t>
                      </m:r>
                      <m:r>
                        <a:rPr lang="en-GB" sz="2000" b="1" i="0" baseline="30000" smtClean="0">
                          <a:solidFill>
                            <a:schemeClr val="accent1"/>
                          </a:solidFill>
                          <a:latin typeface="Cambria Math" panose="02040503050406030204" pitchFamily="18" charset="0"/>
                        </a:rPr>
                        <m:t> </m:t>
                      </m:r>
                      <m:r>
                        <a:rPr lang="en-GB" sz="2000" b="1" i="0" baseline="30000" smtClean="0">
                          <a:solidFill>
                            <a:schemeClr val="accent1"/>
                          </a:solidFill>
                          <a:latin typeface="Cambria Math" panose="02040503050406030204" pitchFamily="18" charset="0"/>
                        </a:rPr>
                        <m:t>𝟑</m:t>
                      </m:r>
                    </m:oMath>
                  </m:oMathPara>
                </a14:m>
                <a:endParaRPr lang="en-GB" sz="2000" b="1" baseline="30000" dirty="0">
                  <a:solidFill>
                    <a:schemeClr val="accent1"/>
                  </a:solidFill>
                  <a:latin typeface="Century Gothic" panose="020B0502020202020204" pitchFamily="34" charset="0"/>
                </a:endParaRPr>
              </a:p>
            </p:txBody>
          </p:sp>
        </mc:Choice>
        <mc:Fallback>
          <p:sp>
            <p:nvSpPr>
              <p:cNvPr id="15" name="TextBox 14">
                <a:extLst>
                  <a:ext uri="{FF2B5EF4-FFF2-40B4-BE49-F238E27FC236}">
                    <a16:creationId xmlns:a16="http://schemas.microsoft.com/office/drawing/2014/main" id="{56911934-C11B-6BD2-BC12-E5E8D8812623}"/>
                  </a:ext>
                </a:extLst>
              </p:cNvPr>
              <p:cNvSpPr txBox="1">
                <a:spLocks noRot="1" noChangeAspect="1" noMove="1" noResize="1" noEditPoints="1" noAdjustHandles="1" noChangeArrowheads="1" noChangeShapeType="1" noTextEdit="1"/>
              </p:cNvSpPr>
              <p:nvPr/>
            </p:nvSpPr>
            <p:spPr>
              <a:xfrm>
                <a:off x="5350932" y="6289676"/>
                <a:ext cx="4313297" cy="392993"/>
              </a:xfrm>
              <a:prstGeom prst="rect">
                <a:avLst/>
              </a:prstGeom>
              <a:blipFill>
                <a:blip r:embed="rId6"/>
                <a:stretch>
                  <a:fillRect t="-9375" b="-18750"/>
                </a:stretch>
              </a:blipFill>
            </p:spPr>
            <p:txBody>
              <a:bodyPr/>
              <a:lstStyle/>
              <a:p>
                <a:r>
                  <a:rPr lang="en-GB">
                    <a:noFill/>
                  </a:rPr>
                  <a:t> </a:t>
                </a:r>
              </a:p>
            </p:txBody>
          </p:sp>
        </mc:Fallback>
      </mc:AlternateContent>
    </p:spTree>
    <p:extLst>
      <p:ext uri="{BB962C8B-B14F-4D97-AF65-F5344CB8AC3E}">
        <p14:creationId xmlns:p14="http://schemas.microsoft.com/office/powerpoint/2010/main" val="302840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3" name="Google Shape;100;p1">
            <a:extLst>
              <a:ext uri="{FF2B5EF4-FFF2-40B4-BE49-F238E27FC236}">
                <a16:creationId xmlns:a16="http://schemas.microsoft.com/office/drawing/2014/main" id="{83F108E7-A399-1280-E087-5AC491259837}"/>
              </a:ext>
            </a:extLst>
          </p:cNvPr>
          <p:cNvSpPr txBox="1"/>
          <p:nvPr/>
        </p:nvSpPr>
        <p:spPr>
          <a:xfrm>
            <a:off x="355600" y="297765"/>
            <a:ext cx="10707141" cy="51090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sng" dirty="0">
                <a:solidFill>
                  <a:schemeClr val="dk1"/>
                </a:solidFill>
                <a:latin typeface="Century Gothic"/>
                <a:ea typeface="Century Gothic"/>
                <a:cs typeface="Century Gothic"/>
                <a:sym typeface="Century Gothic"/>
              </a:rPr>
              <a:t>Taking it Further: Calculating Unknown Concentrations</a:t>
            </a:r>
            <a:endParaRPr lang="en-GB" sz="2400" b="1" i="0" u="sng"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Answer the questions below.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the quantity that is measured with the unit mol/dm</a:t>
            </a:r>
            <a:r>
              <a:rPr lang="en-GB" sz="2400" baseline="30000" dirty="0">
                <a:solidFill>
                  <a:schemeClr val="dk1"/>
                </a:solidFill>
                <a:latin typeface="Century Gothic"/>
                <a:ea typeface="Century Gothic"/>
                <a:cs typeface="Century Gothic"/>
                <a:sym typeface="Century Gothic"/>
              </a:rPr>
              <a:t>3</a:t>
            </a:r>
            <a:r>
              <a:rPr lang="en-GB" sz="2400" dirty="0">
                <a:solidFill>
                  <a:schemeClr val="dk1"/>
                </a:solidFill>
                <a:latin typeface="Century Gothic"/>
                <a:ea typeface="Century Gothic"/>
                <a:cs typeface="Century Gothic"/>
                <a:sym typeface="Century Gothic"/>
              </a:rPr>
              <a:t>. </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Calculate the concentration (in mol/dm</a:t>
            </a:r>
            <a:r>
              <a:rPr lang="en-GB" sz="2400" baseline="30000" dirty="0">
                <a:solidFill>
                  <a:schemeClr val="dk1"/>
                </a:solidFill>
                <a:latin typeface="Century Gothic"/>
                <a:ea typeface="Century Gothic"/>
                <a:cs typeface="Century Gothic"/>
                <a:sym typeface="Century Gothic"/>
              </a:rPr>
              <a:t>3</a:t>
            </a:r>
            <a:r>
              <a:rPr lang="en-GB" sz="2400" dirty="0">
                <a:solidFill>
                  <a:schemeClr val="dk1"/>
                </a:solidFill>
                <a:latin typeface="Century Gothic"/>
                <a:ea typeface="Century Gothic"/>
                <a:cs typeface="Century Gothic"/>
                <a:sym typeface="Century Gothic"/>
              </a:rPr>
              <a:t>) of a solution that has 2 moles of solute dissolved in 100 cm</a:t>
            </a:r>
            <a:r>
              <a:rPr lang="en-GB" sz="2400" baseline="30000" dirty="0">
                <a:solidFill>
                  <a:schemeClr val="dk1"/>
                </a:solidFill>
                <a:latin typeface="Century Gothic"/>
                <a:ea typeface="Century Gothic"/>
                <a:cs typeface="Century Gothic"/>
                <a:sym typeface="Century Gothic"/>
              </a:rPr>
              <a:t>3</a:t>
            </a:r>
            <a:r>
              <a:rPr lang="en-GB" sz="2400" dirty="0">
                <a:solidFill>
                  <a:schemeClr val="dk1"/>
                </a:solidFill>
                <a:latin typeface="Century Gothic"/>
                <a:ea typeface="Century Gothic"/>
                <a:cs typeface="Century Gothic"/>
                <a:sym typeface="Century Gothic"/>
              </a:rPr>
              <a:t> of solution. </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Complete the following general equation: Acid + Alkali </a:t>
            </a:r>
            <a:r>
              <a:rPr lang="en-US" sz="2400" dirty="0">
                <a:latin typeface="Century Gothic" panose="020B0502020202020204" pitchFamily="34" charset="0"/>
              </a:rPr>
              <a:t>→</a:t>
            </a:r>
            <a:endParaRPr lang="en-GB" sz="2400" dirty="0">
              <a:solidFill>
                <a:schemeClr val="dk1"/>
              </a:solidFill>
              <a:latin typeface="Century Gothic"/>
              <a:ea typeface="Century Gothic"/>
              <a:cs typeface="Century Gothic"/>
              <a:sym typeface="Century Gothic"/>
            </a:endParaRPr>
          </a:p>
          <a:p>
            <a:pPr>
              <a:buClr>
                <a:schemeClr val="dk1"/>
              </a:buClr>
              <a:buSzPts val="2400"/>
            </a:pPr>
            <a:endParaRPr lang="en-GB" sz="2400" dirty="0">
              <a:solidFill>
                <a:schemeClr val="dk1"/>
              </a:solidFill>
              <a:latin typeface="Century Gothic"/>
              <a:ea typeface="Century Gothic"/>
              <a:cs typeface="Century Gothic"/>
              <a:sym typeface="Century Gothic"/>
            </a:endParaRPr>
          </a:p>
          <a:p>
            <a:pPr>
              <a:buClr>
                <a:schemeClr val="dk1"/>
              </a:buClr>
              <a:buSzPts val="2400"/>
            </a:pPr>
            <a:r>
              <a:rPr lang="en-GB" sz="2400" dirty="0">
                <a:solidFill>
                  <a:schemeClr val="dk1"/>
                </a:solidFill>
                <a:latin typeface="Century Gothic"/>
                <a:ea typeface="Century Gothic"/>
                <a:cs typeface="Century Gothic"/>
                <a:sym typeface="Century Gothic"/>
              </a:rPr>
              <a:t>4. What type of reaction is described in question 3?</a:t>
            </a:r>
          </a:p>
          <a:p>
            <a:pPr>
              <a:buClr>
                <a:schemeClr val="dk1"/>
              </a:buClr>
              <a:buSzPts val="2400"/>
            </a:pPr>
            <a:endParaRPr lang="en-GB" sz="2400" dirty="0">
              <a:solidFill>
                <a:schemeClr val="dk1"/>
              </a:solidFill>
              <a:latin typeface="Century Gothic"/>
              <a:ea typeface="Century Gothic"/>
              <a:cs typeface="Century Gothic"/>
              <a:sym typeface="Century Gothic"/>
            </a:endParaRPr>
          </a:p>
          <a:p>
            <a:pPr>
              <a:buClr>
                <a:schemeClr val="dk1"/>
              </a:buClr>
              <a:buSzPts val="2400"/>
            </a:pPr>
            <a:r>
              <a:rPr lang="en-GB" sz="2400" dirty="0">
                <a:solidFill>
                  <a:schemeClr val="dk1"/>
                </a:solidFill>
                <a:latin typeface="Century Gothic"/>
                <a:ea typeface="Century Gothic"/>
                <a:cs typeface="Century Gothic"/>
                <a:sym typeface="Century Gothic"/>
              </a:rPr>
              <a:t>5. State the colour of universal indicator in an acidic solution.</a:t>
            </a:r>
          </a:p>
        </p:txBody>
      </p:sp>
      <p:sp>
        <p:nvSpPr>
          <p:cNvPr id="4" name="Google Shape;102;p1">
            <a:extLst>
              <a:ext uri="{FF2B5EF4-FFF2-40B4-BE49-F238E27FC236}">
                <a16:creationId xmlns:a16="http://schemas.microsoft.com/office/drawing/2014/main" id="{D0C6CD21-7393-4402-F65D-94B93D109BFA}"/>
              </a:ext>
            </a:extLst>
          </p:cNvPr>
          <p:cNvSpPr txBox="1"/>
          <p:nvPr/>
        </p:nvSpPr>
        <p:spPr>
          <a:xfrm>
            <a:off x="819462" y="1978655"/>
            <a:ext cx="8849194"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1"/>
                </a:solidFill>
                <a:latin typeface="Century Gothic"/>
                <a:ea typeface="Century Gothic"/>
                <a:cs typeface="Century Gothic"/>
                <a:sym typeface="Century Gothic"/>
              </a:rPr>
              <a:t>Concentration.</a:t>
            </a:r>
            <a:endParaRPr lang="en-GB" sz="1400" b="1" baseline="30000" dirty="0">
              <a:solidFill>
                <a:schemeClr val="accent1"/>
              </a:solidFill>
              <a:latin typeface="Arial"/>
              <a:ea typeface="Arial"/>
              <a:cs typeface="Arial"/>
              <a:sym typeface="Arial"/>
            </a:endParaRPr>
          </a:p>
        </p:txBody>
      </p:sp>
      <p:sp>
        <p:nvSpPr>
          <p:cNvPr id="5" name="Google Shape;103;p1">
            <a:extLst>
              <a:ext uri="{FF2B5EF4-FFF2-40B4-BE49-F238E27FC236}">
                <a16:creationId xmlns:a16="http://schemas.microsoft.com/office/drawing/2014/main" id="{5D871398-990A-B287-C190-00BAE22FD051}"/>
              </a:ext>
            </a:extLst>
          </p:cNvPr>
          <p:cNvSpPr txBox="1"/>
          <p:nvPr/>
        </p:nvSpPr>
        <p:spPr>
          <a:xfrm>
            <a:off x="819462" y="3078837"/>
            <a:ext cx="2615944"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Century Gothic"/>
                <a:cs typeface="Century Gothic"/>
                <a:sym typeface="Century Gothic"/>
              </a:rPr>
              <a:t>20 mol/dm</a:t>
            </a:r>
            <a:r>
              <a:rPr lang="en-GB" sz="2400" b="1" baseline="30000" dirty="0">
                <a:solidFill>
                  <a:schemeClr val="accent1"/>
                </a:solidFill>
                <a:latin typeface="Century Gothic"/>
                <a:ea typeface="Century Gothic"/>
                <a:cs typeface="Century Gothic"/>
                <a:sym typeface="Century Gothic"/>
              </a:rPr>
              <a:t>3</a:t>
            </a:r>
            <a:endParaRPr sz="1400" b="1" i="0" u="none" strike="noStrike" cap="none" baseline="30000" dirty="0">
              <a:solidFill>
                <a:schemeClr val="accent1"/>
              </a:solidFill>
              <a:latin typeface="Arial"/>
              <a:ea typeface="Arial"/>
              <a:cs typeface="Arial"/>
              <a:sym typeface="Arial"/>
            </a:endParaRPr>
          </a:p>
        </p:txBody>
      </p:sp>
      <p:sp>
        <p:nvSpPr>
          <p:cNvPr id="6" name="Google Shape;103;p1">
            <a:extLst>
              <a:ext uri="{FF2B5EF4-FFF2-40B4-BE49-F238E27FC236}">
                <a16:creationId xmlns:a16="http://schemas.microsoft.com/office/drawing/2014/main" id="{7B4CFA2B-86E1-2180-7C8D-F78C682B238C}"/>
              </a:ext>
            </a:extLst>
          </p:cNvPr>
          <p:cNvSpPr txBox="1"/>
          <p:nvPr/>
        </p:nvSpPr>
        <p:spPr>
          <a:xfrm>
            <a:off x="819462" y="3780459"/>
            <a:ext cx="4630953" cy="461624"/>
          </a:xfrm>
          <a:prstGeom prst="rect">
            <a:avLst/>
          </a:prstGeom>
          <a:noFill/>
          <a:ln>
            <a:noFill/>
          </a:ln>
        </p:spPr>
        <p:txBody>
          <a:bodyPr spcFirstLastPara="1" wrap="square" lIns="91425" tIns="45700" rIns="91425" bIns="45700" anchor="t" anchorCtr="0">
            <a:spAutoFit/>
          </a:bodyPr>
          <a:lstStyle/>
          <a:p>
            <a:pPr>
              <a:buClr>
                <a:srgbClr val="000000"/>
              </a:buClr>
              <a:buSzPts val="2400"/>
            </a:pPr>
            <a:r>
              <a:rPr lang="en-GB" sz="2400" b="1" dirty="0">
                <a:solidFill>
                  <a:schemeClr val="accent1"/>
                </a:solidFill>
                <a:latin typeface="Century Gothic" panose="020B0502020202020204" pitchFamily="34" charset="0"/>
                <a:ea typeface="Arial"/>
                <a:cs typeface="Arial"/>
                <a:sym typeface="Arial"/>
              </a:rPr>
              <a:t>Salt + water</a:t>
            </a:r>
            <a:endParaRPr lang="ar-AE" sz="2400" b="1" baseline="30000" dirty="0">
              <a:solidFill>
                <a:schemeClr val="accent1"/>
              </a:solidFill>
              <a:latin typeface="Century Gothic" panose="020B0502020202020204" pitchFamily="34" charset="0"/>
              <a:ea typeface="Arial"/>
              <a:cs typeface="Arial"/>
              <a:sym typeface="Arial"/>
            </a:endParaRPr>
          </a:p>
        </p:txBody>
      </p:sp>
      <p:pic>
        <p:nvPicPr>
          <p:cNvPr id="2" name="Picture 1" descr="Icon&#10;&#10;Description automatically generated">
            <a:extLst>
              <a:ext uri="{FF2B5EF4-FFF2-40B4-BE49-F238E27FC236}">
                <a16:creationId xmlns:a16="http://schemas.microsoft.com/office/drawing/2014/main" id="{91CF7584-0FCC-94E6-6D64-15C0CDCCABE0}"/>
              </a:ext>
            </a:extLst>
          </p:cNvPr>
          <p:cNvPicPr>
            <a:picLocks noChangeAspect="1"/>
          </p:cNvPicPr>
          <p:nvPr/>
        </p:nvPicPr>
        <p:blipFill>
          <a:blip r:embed="rId3"/>
          <a:stretch>
            <a:fillRect/>
          </a:stretch>
        </p:blipFill>
        <p:spPr>
          <a:xfrm>
            <a:off x="10420881" y="5740340"/>
            <a:ext cx="1145669" cy="547730"/>
          </a:xfrm>
          <a:prstGeom prst="rect">
            <a:avLst/>
          </a:prstGeom>
        </p:spPr>
      </p:pic>
      <p:sp>
        <p:nvSpPr>
          <p:cNvPr id="7" name="Google Shape;103;p1">
            <a:extLst>
              <a:ext uri="{FF2B5EF4-FFF2-40B4-BE49-F238E27FC236}">
                <a16:creationId xmlns:a16="http://schemas.microsoft.com/office/drawing/2014/main" id="{3F035423-06E4-A3DD-DA53-3C1899C09050}"/>
              </a:ext>
            </a:extLst>
          </p:cNvPr>
          <p:cNvSpPr txBox="1"/>
          <p:nvPr/>
        </p:nvSpPr>
        <p:spPr>
          <a:xfrm>
            <a:off x="793457" y="4547491"/>
            <a:ext cx="4656958"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A neutralisation reaction</a:t>
            </a:r>
            <a:endParaRPr sz="1400" b="1" i="0" u="none" strike="noStrike" cap="none" baseline="30000" dirty="0">
              <a:solidFill>
                <a:schemeClr val="accent1"/>
              </a:solidFill>
              <a:latin typeface="Arial"/>
              <a:ea typeface="Arial"/>
              <a:cs typeface="Arial"/>
              <a:sym typeface="Arial"/>
            </a:endParaRPr>
          </a:p>
        </p:txBody>
      </p:sp>
      <p:sp>
        <p:nvSpPr>
          <p:cNvPr id="8" name="Google Shape;103;p1">
            <a:extLst>
              <a:ext uri="{FF2B5EF4-FFF2-40B4-BE49-F238E27FC236}">
                <a16:creationId xmlns:a16="http://schemas.microsoft.com/office/drawing/2014/main" id="{86DFF752-AC6A-0F41-1A4F-3755FB4A4113}"/>
              </a:ext>
            </a:extLst>
          </p:cNvPr>
          <p:cNvSpPr txBox="1"/>
          <p:nvPr/>
        </p:nvSpPr>
        <p:spPr>
          <a:xfrm>
            <a:off x="819462" y="5278979"/>
            <a:ext cx="4656958"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Red/Orange</a:t>
            </a:r>
            <a:endParaRPr sz="1400" b="1" i="0" u="none" strike="noStrike" cap="none" baseline="30000" dirty="0">
              <a:solidFill>
                <a:schemeClr val="accent1"/>
              </a:solidFill>
              <a:latin typeface="Arial"/>
              <a:ea typeface="Arial"/>
              <a:cs typeface="Arial"/>
              <a:sym typeface="Arial"/>
            </a:endParaRPr>
          </a:p>
        </p:txBody>
      </p:sp>
    </p:spTree>
    <p:extLst>
      <p:ext uri="{BB962C8B-B14F-4D97-AF65-F5344CB8AC3E}">
        <p14:creationId xmlns:p14="http://schemas.microsoft.com/office/powerpoint/2010/main" val="299887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346843" y="139700"/>
            <a:ext cx="10620375" cy="720725"/>
          </a:xfrm>
        </p:spPr>
        <p:txBody>
          <a:bodyPr/>
          <a:lstStyle/>
          <a:p>
            <a:r>
              <a:rPr lang="en-US" sz="2600" b="1" dirty="0">
                <a:latin typeface="Century Gothic" panose="020B0502020202020204" pitchFamily="34" charset="0"/>
              </a:rPr>
              <a:t>We: Calculating an unknown concentration</a:t>
            </a:r>
          </a:p>
        </p:txBody>
      </p:sp>
      <p:cxnSp>
        <p:nvCxnSpPr>
          <p:cNvPr id="14" name="Straight Connector 13">
            <a:extLst>
              <a:ext uri="{FF2B5EF4-FFF2-40B4-BE49-F238E27FC236}">
                <a16:creationId xmlns:a16="http://schemas.microsoft.com/office/drawing/2014/main" id="{F959A0BB-2563-466B-27B5-8CA1CB2FAC72}"/>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829C36D-A90E-B681-07FA-0CD1421B7ACA}"/>
              </a:ext>
            </a:extLst>
          </p:cNvPr>
          <p:cNvSpPr txBox="1"/>
          <p:nvPr/>
        </p:nvSpPr>
        <p:spPr>
          <a:xfrm>
            <a:off x="389467" y="829734"/>
            <a:ext cx="10769600" cy="1138773"/>
          </a:xfrm>
          <a:prstGeom prst="rect">
            <a:avLst/>
          </a:prstGeom>
          <a:noFill/>
        </p:spPr>
        <p:txBody>
          <a:bodyPr wrap="square" rtlCol="0">
            <a:spAutoFit/>
          </a:bodyPr>
          <a:lstStyle/>
          <a:p>
            <a:r>
              <a:rPr lang="en-GB" sz="2000" dirty="0">
                <a:latin typeface="Century Gothic" panose="020B0502020202020204" pitchFamily="34" charset="0"/>
              </a:rPr>
              <a:t>50 cm</a:t>
            </a:r>
            <a:r>
              <a:rPr lang="en-GB" sz="2000" baseline="30000" dirty="0">
                <a:latin typeface="Century Gothic" panose="020B0502020202020204" pitchFamily="34" charset="0"/>
              </a:rPr>
              <a:t>3</a:t>
            </a:r>
            <a:r>
              <a:rPr lang="en-GB" sz="2000" dirty="0">
                <a:latin typeface="Century Gothic" panose="020B0502020202020204" pitchFamily="34" charset="0"/>
              </a:rPr>
              <a:t> of  0.1 mol/dm</a:t>
            </a:r>
            <a:r>
              <a:rPr lang="en-GB" sz="2000" baseline="30000" dirty="0">
                <a:latin typeface="Century Gothic" panose="020B0502020202020204" pitchFamily="34" charset="0"/>
              </a:rPr>
              <a:t>3</a:t>
            </a:r>
            <a:r>
              <a:rPr lang="en-GB" sz="2000" dirty="0">
                <a:latin typeface="Century Gothic" panose="020B0502020202020204" pitchFamily="34" charset="0"/>
              </a:rPr>
              <a:t> lithium hydroxide reacts with 30 cm</a:t>
            </a:r>
            <a:r>
              <a:rPr lang="en-GB" sz="2000" baseline="30000" dirty="0">
                <a:latin typeface="Century Gothic" panose="020B0502020202020204" pitchFamily="34" charset="0"/>
              </a:rPr>
              <a:t>3</a:t>
            </a:r>
            <a:r>
              <a:rPr lang="en-GB" sz="2000" dirty="0">
                <a:latin typeface="Century Gothic" panose="020B0502020202020204" pitchFamily="34" charset="0"/>
              </a:rPr>
              <a:t> of sulfuric acid. </a:t>
            </a:r>
          </a:p>
          <a:p>
            <a:r>
              <a:rPr lang="en-GB" sz="2000" dirty="0">
                <a:latin typeface="Century Gothic" panose="020B0502020202020204" pitchFamily="34" charset="0"/>
              </a:rPr>
              <a:t>The equation for the reaction is:</a:t>
            </a:r>
          </a:p>
          <a:p>
            <a:pPr algn="ctr"/>
            <a:r>
              <a:rPr lang="en-GB" sz="2800" dirty="0">
                <a:latin typeface="Century Gothic" panose="020B0502020202020204" pitchFamily="34" charset="0"/>
              </a:rPr>
              <a:t>2 LiOH   +    H</a:t>
            </a:r>
            <a:r>
              <a:rPr lang="en-GB" sz="2800" baseline="-25000" dirty="0">
                <a:latin typeface="Century Gothic" panose="020B0502020202020204" pitchFamily="34" charset="0"/>
              </a:rPr>
              <a:t>2</a:t>
            </a:r>
            <a:r>
              <a:rPr lang="en-GB" sz="2800" dirty="0">
                <a:latin typeface="Century Gothic" panose="020B0502020202020204" pitchFamily="34" charset="0"/>
              </a:rPr>
              <a:t>SO</a:t>
            </a:r>
            <a:r>
              <a:rPr lang="en-GB" sz="2800" baseline="-25000" dirty="0">
                <a:latin typeface="Century Gothic" panose="020B0502020202020204" pitchFamily="34" charset="0"/>
              </a:rPr>
              <a:t>4</a:t>
            </a:r>
            <a:r>
              <a:rPr lang="en-GB" sz="2800" dirty="0">
                <a:latin typeface="Century Gothic" panose="020B0502020202020204" pitchFamily="34" charset="0"/>
              </a:rPr>
              <a:t>    </a:t>
            </a:r>
            <a:r>
              <a:rPr lang="en-GB" sz="2800" dirty="0">
                <a:latin typeface="Century Gothic" panose="020B0502020202020204" pitchFamily="34" charset="0"/>
                <a:sym typeface="Wingdings" pitchFamily="2" charset="2"/>
              </a:rPr>
              <a:t>     Li</a:t>
            </a:r>
            <a:r>
              <a:rPr lang="en-GB" sz="2800" baseline="-25000" dirty="0">
                <a:latin typeface="Century Gothic" panose="020B0502020202020204" pitchFamily="34" charset="0"/>
                <a:sym typeface="Wingdings" pitchFamily="2" charset="2"/>
              </a:rPr>
              <a:t>2</a:t>
            </a:r>
            <a:r>
              <a:rPr lang="en-GB" sz="2800" dirty="0">
                <a:latin typeface="Century Gothic" panose="020B0502020202020204" pitchFamily="34" charset="0"/>
                <a:sym typeface="Wingdings" pitchFamily="2" charset="2"/>
              </a:rPr>
              <a:t>SO</a:t>
            </a:r>
            <a:r>
              <a:rPr lang="en-GB" sz="2800" baseline="-25000" dirty="0">
                <a:latin typeface="Century Gothic" panose="020B0502020202020204" pitchFamily="34" charset="0"/>
                <a:sym typeface="Wingdings" pitchFamily="2" charset="2"/>
              </a:rPr>
              <a:t>4</a:t>
            </a:r>
            <a:r>
              <a:rPr lang="en-GB" sz="2800" dirty="0">
                <a:latin typeface="Century Gothic" panose="020B0502020202020204" pitchFamily="34" charset="0"/>
                <a:sym typeface="Wingdings" pitchFamily="2" charset="2"/>
              </a:rPr>
              <a:t>     +    2 H</a:t>
            </a:r>
            <a:r>
              <a:rPr lang="en-GB" sz="2800" baseline="-25000" dirty="0">
                <a:latin typeface="Century Gothic" panose="020B0502020202020204" pitchFamily="34" charset="0"/>
                <a:sym typeface="Wingdings" pitchFamily="2" charset="2"/>
              </a:rPr>
              <a:t>2</a:t>
            </a:r>
            <a:r>
              <a:rPr lang="en-GB" sz="2800" dirty="0">
                <a:latin typeface="Century Gothic" panose="020B0502020202020204" pitchFamily="34" charset="0"/>
                <a:sym typeface="Wingdings" pitchFamily="2" charset="2"/>
              </a:rPr>
              <a:t>O</a:t>
            </a:r>
            <a:endParaRPr lang="en-GB" sz="2800" dirty="0">
              <a:latin typeface="Century Gothic" panose="020B0502020202020204" pitchFamily="34" charset="0"/>
            </a:endParaRPr>
          </a:p>
        </p:txBody>
      </p:sp>
      <p:sp>
        <p:nvSpPr>
          <p:cNvPr id="4" name="TextBox 3">
            <a:extLst>
              <a:ext uri="{FF2B5EF4-FFF2-40B4-BE49-F238E27FC236}">
                <a16:creationId xmlns:a16="http://schemas.microsoft.com/office/drawing/2014/main" id="{1B62999F-9B20-C791-FF70-44B1353623E3}"/>
              </a:ext>
            </a:extLst>
          </p:cNvPr>
          <p:cNvSpPr txBox="1"/>
          <p:nvPr/>
        </p:nvSpPr>
        <p:spPr>
          <a:xfrm>
            <a:off x="440267" y="2032000"/>
            <a:ext cx="6043642" cy="400110"/>
          </a:xfrm>
          <a:prstGeom prst="rect">
            <a:avLst/>
          </a:prstGeom>
          <a:noFill/>
        </p:spPr>
        <p:txBody>
          <a:bodyPr wrap="none" rtlCol="0">
            <a:spAutoFit/>
          </a:bodyPr>
          <a:lstStyle/>
          <a:p>
            <a:r>
              <a:rPr lang="en-GB" sz="2000" i="1" dirty="0">
                <a:latin typeface="Century Gothic" panose="020B0502020202020204" pitchFamily="34" charset="0"/>
              </a:rPr>
              <a:t>How many moles of lithium hydroxide reacted?</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483A23BF-F590-1B9D-32B9-DFDA1A0CC823}"/>
                  </a:ext>
                </a:extLst>
              </p:cNvPr>
              <p:cNvSpPr txBox="1"/>
              <p:nvPr/>
            </p:nvSpPr>
            <p:spPr>
              <a:xfrm>
                <a:off x="440265" y="2404532"/>
                <a:ext cx="4438844" cy="156267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smtClean="0">
                              <a:solidFill>
                                <a:schemeClr val="accent1"/>
                              </a:solidFill>
                              <a:latin typeface="Cambria Math" panose="02040503050406030204" pitchFamily="18" charset="0"/>
                            </a:rPr>
                            <m:t>𝐯𝐨𝐥𝐮𝐦𝐞</m:t>
                          </m:r>
                        </m:den>
                      </m:f>
                    </m:oMath>
                  </m:oMathPara>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𝟎𝟓</m:t>
                          </m:r>
                        </m:den>
                      </m:f>
                    </m:oMath>
                  </m:oMathPara>
                </a14:m>
                <a:endParaRPr lang="en-GB" sz="20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𝟎𝟎𝟓</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oMath>
                  </m:oMathPara>
                </a14:m>
                <a:endParaRPr lang="en-GB" sz="2000" b="1" baseline="30000" dirty="0">
                  <a:solidFill>
                    <a:schemeClr val="accent1"/>
                  </a:solidFill>
                  <a:latin typeface="Century Gothic" panose="020B0502020202020204" pitchFamily="34" charset="0"/>
                </a:endParaRPr>
              </a:p>
            </p:txBody>
          </p:sp>
        </mc:Choice>
        <mc:Fallback>
          <p:sp>
            <p:nvSpPr>
              <p:cNvPr id="5" name="TextBox 4">
                <a:extLst>
                  <a:ext uri="{FF2B5EF4-FFF2-40B4-BE49-F238E27FC236}">
                    <a16:creationId xmlns:a16="http://schemas.microsoft.com/office/drawing/2014/main" id="{483A23BF-F590-1B9D-32B9-DFDA1A0CC823}"/>
                  </a:ext>
                </a:extLst>
              </p:cNvPr>
              <p:cNvSpPr txBox="1">
                <a:spLocks noRot="1" noChangeAspect="1" noMove="1" noResize="1" noEditPoints="1" noAdjustHandles="1" noChangeArrowheads="1" noChangeShapeType="1" noTextEdit="1"/>
              </p:cNvSpPr>
              <p:nvPr/>
            </p:nvSpPr>
            <p:spPr>
              <a:xfrm>
                <a:off x="440265" y="2404532"/>
                <a:ext cx="4438844" cy="1562672"/>
              </a:xfrm>
              <a:prstGeom prst="rect">
                <a:avLst/>
              </a:prstGeom>
              <a:blipFill>
                <a:blip r:embed="rId3"/>
                <a:stretch>
                  <a:fillRect b="-4032"/>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B2971983-B072-BD33-B9F8-97504E62D357}"/>
              </a:ext>
            </a:extLst>
          </p:cNvPr>
          <p:cNvSpPr txBox="1"/>
          <p:nvPr/>
        </p:nvSpPr>
        <p:spPr>
          <a:xfrm>
            <a:off x="423334" y="3877734"/>
            <a:ext cx="6878806" cy="400110"/>
          </a:xfrm>
          <a:prstGeom prst="rect">
            <a:avLst/>
          </a:prstGeom>
          <a:noFill/>
        </p:spPr>
        <p:txBody>
          <a:bodyPr wrap="none" rtlCol="0">
            <a:spAutoFit/>
          </a:bodyPr>
          <a:lstStyle/>
          <a:p>
            <a:r>
              <a:rPr lang="en-GB" sz="2000" i="1" dirty="0">
                <a:latin typeface="Century Gothic" panose="020B0502020202020204" pitchFamily="34" charset="0"/>
              </a:rPr>
              <a:t>What is the mole ratio of alkali to acid in this reaction?</a:t>
            </a:r>
          </a:p>
        </p:txBody>
      </p:sp>
      <p:sp>
        <p:nvSpPr>
          <p:cNvPr id="7" name="TextBox 6">
            <a:extLst>
              <a:ext uri="{FF2B5EF4-FFF2-40B4-BE49-F238E27FC236}">
                <a16:creationId xmlns:a16="http://schemas.microsoft.com/office/drawing/2014/main" id="{C9D0CCA1-9158-634C-B83F-E8ABA133F531}"/>
              </a:ext>
            </a:extLst>
          </p:cNvPr>
          <p:cNvSpPr txBox="1"/>
          <p:nvPr/>
        </p:nvSpPr>
        <p:spPr>
          <a:xfrm>
            <a:off x="491067" y="4199468"/>
            <a:ext cx="545342" cy="40011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2:1</a:t>
            </a:r>
          </a:p>
        </p:txBody>
      </p:sp>
      <p:sp>
        <p:nvSpPr>
          <p:cNvPr id="8" name="TextBox 7">
            <a:extLst>
              <a:ext uri="{FF2B5EF4-FFF2-40B4-BE49-F238E27FC236}">
                <a16:creationId xmlns:a16="http://schemas.microsoft.com/office/drawing/2014/main" id="{2D175C21-00E2-36C1-2258-0D49A4E10885}"/>
              </a:ext>
            </a:extLst>
          </p:cNvPr>
          <p:cNvSpPr txBox="1"/>
          <p:nvPr/>
        </p:nvSpPr>
        <p:spPr>
          <a:xfrm>
            <a:off x="423334" y="4555068"/>
            <a:ext cx="5421677" cy="400110"/>
          </a:xfrm>
          <a:prstGeom prst="rect">
            <a:avLst/>
          </a:prstGeom>
          <a:noFill/>
        </p:spPr>
        <p:txBody>
          <a:bodyPr wrap="none" rtlCol="0">
            <a:spAutoFit/>
          </a:bodyPr>
          <a:lstStyle/>
          <a:p>
            <a:r>
              <a:rPr lang="en-GB" sz="2000" i="1" dirty="0">
                <a:latin typeface="Century Gothic" panose="020B0502020202020204" pitchFamily="34" charset="0"/>
              </a:rPr>
              <a:t>How many moles of sulfuric acid reacted?</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098497E9-F076-73E0-D156-DECE03A78681}"/>
                  </a:ext>
                </a:extLst>
              </p:cNvPr>
              <p:cNvSpPr txBox="1"/>
              <p:nvPr/>
            </p:nvSpPr>
            <p:spPr>
              <a:xfrm>
                <a:off x="457201" y="4927601"/>
                <a:ext cx="4032771" cy="392993"/>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GB" sz="2000" b="1" smtClean="0">
                          <a:solidFill>
                            <a:schemeClr val="accent1"/>
                          </a:solidFill>
                          <a:latin typeface="Cambria Math" panose="02040503050406030204" pitchFamily="18" charset="0"/>
                        </a:rPr>
                        <m:t>𝐍𝐮𝐦𝐛𝐞𝐫</m:t>
                      </m:r>
                      <m:r>
                        <a:rPr lang="en-GB" sz="2000" b="1" smtClean="0">
                          <a:solidFill>
                            <a:schemeClr val="accent1"/>
                          </a:solidFill>
                          <a:latin typeface="Cambria Math" panose="02040503050406030204" pitchFamily="18" charset="0"/>
                        </a:rPr>
                        <m:t> </m:t>
                      </m:r>
                      <m:r>
                        <a:rPr lang="en-GB" sz="2000" b="1" smtClean="0">
                          <a:solidFill>
                            <a:schemeClr val="accent1"/>
                          </a:solidFill>
                          <a:latin typeface="Cambria Math" panose="02040503050406030204" pitchFamily="18" charset="0"/>
                        </a:rPr>
                        <m:t>𝐨𝐟</m:t>
                      </m:r>
                      <m:r>
                        <a:rPr lang="en-GB" sz="2000" b="1" smtClean="0">
                          <a:solidFill>
                            <a:schemeClr val="accent1"/>
                          </a:solidFill>
                          <a:latin typeface="Cambria Math" panose="02040503050406030204" pitchFamily="18" charset="0"/>
                        </a:rPr>
                        <m:t> </m:t>
                      </m:r>
                      <m:r>
                        <a:rPr lang="en-GB" sz="2000" b="1" smtClean="0">
                          <a:solidFill>
                            <a:schemeClr val="accent1"/>
                          </a:solidFill>
                          <a:latin typeface="Cambria Math" panose="02040503050406030204" pitchFamily="18" charset="0"/>
                        </a:rPr>
                        <m:t>𝐦𝐨𝐥𝐞𝐬</m:t>
                      </m:r>
                      <m:r>
                        <a:rPr lang="en-GB" sz="2000" b="1" smtClean="0">
                          <a:solidFill>
                            <a:schemeClr val="accent1"/>
                          </a:solidFill>
                          <a:latin typeface="Cambria Math" panose="02040503050406030204" pitchFamily="18" charset="0"/>
                        </a:rPr>
                        <m:t>=</m:t>
                      </m:r>
                      <m:r>
                        <a:rPr lang="en-GB" sz="2000" b="1" smtClean="0">
                          <a:solidFill>
                            <a:schemeClr val="accent1"/>
                          </a:solidFill>
                          <a:latin typeface="Cambria Math" panose="02040503050406030204" pitchFamily="18" charset="0"/>
                        </a:rPr>
                        <m:t>𝟎</m:t>
                      </m:r>
                      <m:r>
                        <a:rPr lang="en-GB" sz="2000" b="1" smtClean="0">
                          <a:solidFill>
                            <a:schemeClr val="accent1"/>
                          </a:solidFill>
                          <a:latin typeface="Cambria Math" panose="02040503050406030204" pitchFamily="18" charset="0"/>
                        </a:rPr>
                        <m:t>.</m:t>
                      </m:r>
                      <m:r>
                        <a:rPr lang="en-GB" sz="2000" b="1" smtClean="0">
                          <a:solidFill>
                            <a:schemeClr val="accent1"/>
                          </a:solidFill>
                          <a:latin typeface="Cambria Math" panose="02040503050406030204" pitchFamily="18" charset="0"/>
                        </a:rPr>
                        <m:t>𝟎𝟎𝟐𝟓</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𝐦𝐨𝐥</m:t>
                      </m:r>
                    </m:oMath>
                  </m:oMathPara>
                </a14:m>
                <a:endParaRPr lang="en-GB" sz="2000" b="1" baseline="30000" dirty="0">
                  <a:solidFill>
                    <a:schemeClr val="accent1"/>
                  </a:solidFill>
                  <a:latin typeface="Century Gothic" panose="020B0502020202020204" pitchFamily="34" charset="0"/>
                </a:endParaRPr>
              </a:p>
            </p:txBody>
          </p:sp>
        </mc:Choice>
        <mc:Fallback>
          <p:sp>
            <p:nvSpPr>
              <p:cNvPr id="9" name="TextBox 8">
                <a:extLst>
                  <a:ext uri="{FF2B5EF4-FFF2-40B4-BE49-F238E27FC236}">
                    <a16:creationId xmlns:a16="http://schemas.microsoft.com/office/drawing/2014/main" id="{098497E9-F076-73E0-D156-DECE03A78681}"/>
                  </a:ext>
                </a:extLst>
              </p:cNvPr>
              <p:cNvSpPr txBox="1">
                <a:spLocks noRot="1" noChangeAspect="1" noMove="1" noResize="1" noEditPoints="1" noAdjustHandles="1" noChangeArrowheads="1" noChangeShapeType="1" noTextEdit="1"/>
              </p:cNvSpPr>
              <p:nvPr/>
            </p:nvSpPr>
            <p:spPr>
              <a:xfrm>
                <a:off x="457201" y="4927601"/>
                <a:ext cx="4032771" cy="392993"/>
              </a:xfrm>
              <a:prstGeom prst="rect">
                <a:avLst/>
              </a:prstGeom>
              <a:blipFill>
                <a:blip r:embed="rId4"/>
                <a:stretch>
                  <a:fillRect b="-18182"/>
                </a:stretch>
              </a:blipFill>
            </p:spPr>
            <p:txBody>
              <a:bodyPr/>
              <a:lstStyle/>
              <a:p>
                <a:r>
                  <a:rPr lang="en-GB">
                    <a:noFill/>
                  </a:rPr>
                  <a:t> </a:t>
                </a:r>
              </a:p>
            </p:txBody>
          </p:sp>
        </mc:Fallback>
      </mc:AlternateContent>
      <p:sp>
        <p:nvSpPr>
          <p:cNvPr id="10" name="TextBox 9">
            <a:extLst>
              <a:ext uri="{FF2B5EF4-FFF2-40B4-BE49-F238E27FC236}">
                <a16:creationId xmlns:a16="http://schemas.microsoft.com/office/drawing/2014/main" id="{3371F81D-E03C-D4FC-6F9A-88333E1134CB}"/>
              </a:ext>
            </a:extLst>
          </p:cNvPr>
          <p:cNvSpPr txBox="1"/>
          <p:nvPr/>
        </p:nvSpPr>
        <p:spPr>
          <a:xfrm>
            <a:off x="474134" y="5249336"/>
            <a:ext cx="5905784" cy="400110"/>
          </a:xfrm>
          <a:prstGeom prst="rect">
            <a:avLst/>
          </a:prstGeom>
          <a:noFill/>
        </p:spPr>
        <p:txBody>
          <a:bodyPr wrap="none" rtlCol="0">
            <a:spAutoFit/>
          </a:bodyPr>
          <a:lstStyle/>
          <a:p>
            <a:r>
              <a:rPr lang="en-GB" sz="2000" i="1" dirty="0">
                <a:latin typeface="Century Gothic" panose="020B0502020202020204" pitchFamily="34" charset="0"/>
              </a:rPr>
              <a:t>What is the concentration of the sulfuric acid?</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7086DA9B-CE6D-5E04-2CD2-6AA5F361F0EE}"/>
                  </a:ext>
                </a:extLst>
              </p:cNvPr>
              <p:cNvSpPr txBox="1"/>
              <p:nvPr/>
            </p:nvSpPr>
            <p:spPr>
              <a:xfrm>
                <a:off x="558798" y="5604933"/>
                <a:ext cx="4438844" cy="1262590"/>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smtClean="0">
                              <a:solidFill>
                                <a:schemeClr val="accent1"/>
                              </a:solidFill>
                              <a:latin typeface="Cambria Math" panose="02040503050406030204" pitchFamily="18" charset="0"/>
                            </a:rPr>
                            <m:t>𝐯𝐨𝐥𝐮𝐦𝐞</m:t>
                          </m:r>
                        </m:den>
                      </m:f>
                    </m:oMath>
                  </m:oMathPara>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𝟎𝟎𝟐𝟓</m:t>
                          </m:r>
                        </m:num>
                        <m:den>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𝟎𝟑</m:t>
                          </m:r>
                        </m:den>
                      </m:f>
                    </m:oMath>
                  </m:oMathPara>
                </a14:m>
                <a:endParaRPr lang="en-GB" sz="2000" b="1" baseline="-25000" dirty="0">
                  <a:solidFill>
                    <a:schemeClr val="accent1"/>
                  </a:solidFill>
                  <a:latin typeface="Century Gothic" panose="020B0502020202020204" pitchFamily="34" charset="0"/>
                </a:endParaRPr>
              </a:p>
            </p:txBody>
          </p:sp>
        </mc:Choice>
        <mc:Fallback>
          <p:sp>
            <p:nvSpPr>
              <p:cNvPr id="11" name="TextBox 10">
                <a:extLst>
                  <a:ext uri="{FF2B5EF4-FFF2-40B4-BE49-F238E27FC236}">
                    <a16:creationId xmlns:a16="http://schemas.microsoft.com/office/drawing/2014/main" id="{7086DA9B-CE6D-5E04-2CD2-6AA5F361F0EE}"/>
                  </a:ext>
                </a:extLst>
              </p:cNvPr>
              <p:cNvSpPr txBox="1">
                <a:spLocks noRot="1" noChangeAspect="1" noMove="1" noResize="1" noEditPoints="1" noAdjustHandles="1" noChangeArrowheads="1" noChangeShapeType="1" noTextEdit="1"/>
              </p:cNvSpPr>
              <p:nvPr/>
            </p:nvSpPr>
            <p:spPr>
              <a:xfrm>
                <a:off x="558798" y="5604933"/>
                <a:ext cx="4438844" cy="1262590"/>
              </a:xfrm>
              <a:prstGeom prst="rect">
                <a:avLst/>
              </a:prstGeom>
              <a:blipFill>
                <a:blip r:embed="rId5"/>
                <a:stretch>
                  <a:fillRect b="-300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56911934-C11B-6BD2-BC12-E5E8D8812623}"/>
                  </a:ext>
                </a:extLst>
              </p:cNvPr>
              <p:cNvSpPr txBox="1"/>
              <p:nvPr/>
            </p:nvSpPr>
            <p:spPr>
              <a:xfrm>
                <a:off x="5350932" y="6289676"/>
                <a:ext cx="4185056" cy="392993"/>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𝟎𝟖𝟑</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𝐝𝐦</m:t>
                      </m:r>
                      <m:r>
                        <a:rPr lang="en-GB" sz="2000" b="1" i="0" baseline="30000" smtClean="0">
                          <a:solidFill>
                            <a:schemeClr val="accent1"/>
                          </a:solidFill>
                          <a:latin typeface="Cambria Math" panose="02040503050406030204" pitchFamily="18" charset="0"/>
                        </a:rPr>
                        <m:t> </m:t>
                      </m:r>
                      <m:r>
                        <a:rPr lang="en-GB" sz="2000" b="1" i="0" baseline="30000" smtClean="0">
                          <a:solidFill>
                            <a:schemeClr val="accent1"/>
                          </a:solidFill>
                          <a:latin typeface="Cambria Math" panose="02040503050406030204" pitchFamily="18" charset="0"/>
                        </a:rPr>
                        <m:t>𝟑</m:t>
                      </m:r>
                    </m:oMath>
                  </m:oMathPara>
                </a14:m>
                <a:endParaRPr lang="en-GB" sz="2000" b="1" baseline="30000" dirty="0">
                  <a:solidFill>
                    <a:schemeClr val="accent1"/>
                  </a:solidFill>
                  <a:latin typeface="Century Gothic" panose="020B0502020202020204" pitchFamily="34" charset="0"/>
                </a:endParaRPr>
              </a:p>
            </p:txBody>
          </p:sp>
        </mc:Choice>
        <mc:Fallback>
          <p:sp>
            <p:nvSpPr>
              <p:cNvPr id="15" name="TextBox 14">
                <a:extLst>
                  <a:ext uri="{FF2B5EF4-FFF2-40B4-BE49-F238E27FC236}">
                    <a16:creationId xmlns:a16="http://schemas.microsoft.com/office/drawing/2014/main" id="{56911934-C11B-6BD2-BC12-E5E8D8812623}"/>
                  </a:ext>
                </a:extLst>
              </p:cNvPr>
              <p:cNvSpPr txBox="1">
                <a:spLocks noRot="1" noChangeAspect="1" noMove="1" noResize="1" noEditPoints="1" noAdjustHandles="1" noChangeArrowheads="1" noChangeShapeType="1" noTextEdit="1"/>
              </p:cNvSpPr>
              <p:nvPr/>
            </p:nvSpPr>
            <p:spPr>
              <a:xfrm>
                <a:off x="5350932" y="6289676"/>
                <a:ext cx="4185056" cy="392993"/>
              </a:xfrm>
              <a:prstGeom prst="rect">
                <a:avLst/>
              </a:prstGeom>
              <a:blipFill>
                <a:blip r:embed="rId6"/>
                <a:stretch>
                  <a:fillRect t="-9375" b="-18750"/>
                </a:stretch>
              </a:blipFill>
            </p:spPr>
            <p:txBody>
              <a:bodyPr/>
              <a:lstStyle/>
              <a:p>
                <a:r>
                  <a:rPr lang="en-GB">
                    <a:noFill/>
                  </a:rPr>
                  <a:t> </a:t>
                </a:r>
              </a:p>
            </p:txBody>
          </p:sp>
        </mc:Fallback>
      </mc:AlternateContent>
    </p:spTree>
    <p:extLst>
      <p:ext uri="{BB962C8B-B14F-4D97-AF65-F5344CB8AC3E}">
        <p14:creationId xmlns:p14="http://schemas.microsoft.com/office/powerpoint/2010/main" val="2722260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346843" y="139700"/>
            <a:ext cx="10620375" cy="720725"/>
          </a:xfrm>
        </p:spPr>
        <p:txBody>
          <a:bodyPr/>
          <a:lstStyle/>
          <a:p>
            <a:r>
              <a:rPr lang="en-US" sz="2600" b="1" dirty="0">
                <a:latin typeface="Century Gothic" panose="020B0502020202020204" pitchFamily="34" charset="0"/>
              </a:rPr>
              <a:t>You: Calculating an unknown concentration</a:t>
            </a:r>
          </a:p>
        </p:txBody>
      </p:sp>
      <p:cxnSp>
        <p:nvCxnSpPr>
          <p:cNvPr id="14" name="Straight Connector 13">
            <a:extLst>
              <a:ext uri="{FF2B5EF4-FFF2-40B4-BE49-F238E27FC236}">
                <a16:creationId xmlns:a16="http://schemas.microsoft.com/office/drawing/2014/main" id="{F959A0BB-2563-466B-27B5-8CA1CB2FAC72}"/>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829C36D-A90E-B681-07FA-0CD1421B7ACA}"/>
              </a:ext>
            </a:extLst>
          </p:cNvPr>
          <p:cNvSpPr txBox="1"/>
          <p:nvPr/>
        </p:nvSpPr>
        <p:spPr>
          <a:xfrm>
            <a:off x="389467" y="829734"/>
            <a:ext cx="10769600" cy="1138773"/>
          </a:xfrm>
          <a:prstGeom prst="rect">
            <a:avLst/>
          </a:prstGeom>
          <a:noFill/>
        </p:spPr>
        <p:txBody>
          <a:bodyPr wrap="square" rtlCol="0">
            <a:spAutoFit/>
          </a:bodyPr>
          <a:lstStyle/>
          <a:p>
            <a:r>
              <a:rPr lang="en-GB" sz="2000" dirty="0">
                <a:latin typeface="Century Gothic" panose="020B0502020202020204" pitchFamily="34" charset="0"/>
              </a:rPr>
              <a:t>25 cm</a:t>
            </a:r>
            <a:r>
              <a:rPr lang="en-GB" sz="2000" baseline="30000" dirty="0">
                <a:latin typeface="Century Gothic" panose="020B0502020202020204" pitchFamily="34" charset="0"/>
              </a:rPr>
              <a:t>3</a:t>
            </a:r>
            <a:r>
              <a:rPr lang="en-GB" sz="2000" dirty="0">
                <a:latin typeface="Century Gothic" panose="020B0502020202020204" pitchFamily="34" charset="0"/>
              </a:rPr>
              <a:t> of  0.5 mol/dm</a:t>
            </a:r>
            <a:r>
              <a:rPr lang="en-GB" sz="2000" baseline="30000" dirty="0">
                <a:latin typeface="Century Gothic" panose="020B0502020202020204" pitchFamily="34" charset="0"/>
              </a:rPr>
              <a:t>3</a:t>
            </a:r>
            <a:r>
              <a:rPr lang="en-GB" sz="2000" dirty="0">
                <a:latin typeface="Century Gothic" panose="020B0502020202020204" pitchFamily="34" charset="0"/>
              </a:rPr>
              <a:t> barium hydroxide reacts with 20 cm</a:t>
            </a:r>
            <a:r>
              <a:rPr lang="en-GB" sz="2000" baseline="30000" dirty="0">
                <a:latin typeface="Century Gothic" panose="020B0502020202020204" pitchFamily="34" charset="0"/>
              </a:rPr>
              <a:t>3</a:t>
            </a:r>
            <a:r>
              <a:rPr lang="en-GB" sz="2000" dirty="0">
                <a:latin typeface="Century Gothic" panose="020B0502020202020204" pitchFamily="34" charset="0"/>
              </a:rPr>
              <a:t> of hydrochloric acid. </a:t>
            </a:r>
          </a:p>
          <a:p>
            <a:r>
              <a:rPr lang="en-GB" sz="2000" dirty="0">
                <a:latin typeface="Century Gothic" panose="020B0502020202020204" pitchFamily="34" charset="0"/>
              </a:rPr>
              <a:t>The equation for the reaction is:</a:t>
            </a:r>
          </a:p>
          <a:p>
            <a:pPr algn="ctr"/>
            <a:r>
              <a:rPr lang="en-GB" sz="2800" dirty="0">
                <a:latin typeface="Century Gothic" panose="020B0502020202020204" pitchFamily="34" charset="0"/>
              </a:rPr>
              <a:t>Ba(OH)</a:t>
            </a:r>
            <a:r>
              <a:rPr lang="en-GB" sz="2800" baseline="-25000" dirty="0">
                <a:latin typeface="Century Gothic" panose="020B0502020202020204" pitchFamily="34" charset="0"/>
              </a:rPr>
              <a:t>2</a:t>
            </a:r>
            <a:r>
              <a:rPr lang="en-GB" sz="2800" dirty="0">
                <a:latin typeface="Century Gothic" panose="020B0502020202020204" pitchFamily="34" charset="0"/>
              </a:rPr>
              <a:t>   +    2 HC</a:t>
            </a:r>
            <a:r>
              <a:rPr lang="en-GB" sz="2800" dirty="0">
                <a:latin typeface="PT Sans" panose="020B0503020203020204" pitchFamily="34" charset="77"/>
              </a:rPr>
              <a:t>l</a:t>
            </a:r>
            <a:r>
              <a:rPr lang="en-GB" sz="2800" dirty="0">
                <a:latin typeface="Century Gothic" panose="020B0502020202020204" pitchFamily="34" charset="0"/>
              </a:rPr>
              <a:t>    </a:t>
            </a:r>
            <a:r>
              <a:rPr lang="en-GB" sz="2800" dirty="0">
                <a:latin typeface="Century Gothic" panose="020B0502020202020204" pitchFamily="34" charset="0"/>
                <a:sym typeface="Wingdings" pitchFamily="2" charset="2"/>
              </a:rPr>
              <a:t>     BaC</a:t>
            </a:r>
            <a:r>
              <a:rPr lang="en-GB" sz="2800" dirty="0">
                <a:latin typeface="PT Sans" panose="020B0503020203020204" pitchFamily="34" charset="77"/>
                <a:sym typeface="Wingdings" pitchFamily="2" charset="2"/>
              </a:rPr>
              <a:t>l</a:t>
            </a:r>
            <a:r>
              <a:rPr lang="en-GB" sz="2800" baseline="-25000" dirty="0">
                <a:latin typeface="Century Gothic" panose="020B0502020202020204" pitchFamily="34" charset="0"/>
                <a:sym typeface="Wingdings" pitchFamily="2" charset="2"/>
              </a:rPr>
              <a:t>2</a:t>
            </a:r>
            <a:r>
              <a:rPr lang="en-GB" sz="2800" dirty="0">
                <a:latin typeface="Century Gothic" panose="020B0502020202020204" pitchFamily="34" charset="0"/>
                <a:sym typeface="Wingdings" pitchFamily="2" charset="2"/>
              </a:rPr>
              <a:t>    +    2 H</a:t>
            </a:r>
            <a:r>
              <a:rPr lang="en-GB" sz="2800" baseline="-25000" dirty="0">
                <a:latin typeface="Century Gothic" panose="020B0502020202020204" pitchFamily="34" charset="0"/>
                <a:sym typeface="Wingdings" pitchFamily="2" charset="2"/>
              </a:rPr>
              <a:t>2</a:t>
            </a:r>
            <a:r>
              <a:rPr lang="en-GB" sz="2800" dirty="0">
                <a:latin typeface="Century Gothic" panose="020B0502020202020204" pitchFamily="34" charset="0"/>
                <a:sym typeface="Wingdings" pitchFamily="2" charset="2"/>
              </a:rPr>
              <a:t>O</a:t>
            </a:r>
            <a:endParaRPr lang="en-GB" sz="2800" dirty="0">
              <a:latin typeface="Century Gothic" panose="020B0502020202020204" pitchFamily="34" charset="0"/>
            </a:endParaRPr>
          </a:p>
        </p:txBody>
      </p:sp>
      <p:sp>
        <p:nvSpPr>
          <p:cNvPr id="4" name="TextBox 3">
            <a:extLst>
              <a:ext uri="{FF2B5EF4-FFF2-40B4-BE49-F238E27FC236}">
                <a16:creationId xmlns:a16="http://schemas.microsoft.com/office/drawing/2014/main" id="{1B62999F-9B20-C791-FF70-44B1353623E3}"/>
              </a:ext>
            </a:extLst>
          </p:cNvPr>
          <p:cNvSpPr txBox="1"/>
          <p:nvPr/>
        </p:nvSpPr>
        <p:spPr>
          <a:xfrm>
            <a:off x="440267" y="2032000"/>
            <a:ext cx="6123792" cy="400110"/>
          </a:xfrm>
          <a:prstGeom prst="rect">
            <a:avLst/>
          </a:prstGeom>
          <a:noFill/>
        </p:spPr>
        <p:txBody>
          <a:bodyPr wrap="none" rtlCol="0">
            <a:spAutoFit/>
          </a:bodyPr>
          <a:lstStyle/>
          <a:p>
            <a:r>
              <a:rPr lang="en-GB" sz="2000" i="1" dirty="0">
                <a:latin typeface="Century Gothic" panose="020B0502020202020204" pitchFamily="34" charset="0"/>
              </a:rPr>
              <a:t>How many moles of barium hydroxide reacted?</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483A23BF-F590-1B9D-32B9-DFDA1A0CC823}"/>
                  </a:ext>
                </a:extLst>
              </p:cNvPr>
              <p:cNvSpPr txBox="1"/>
              <p:nvPr/>
            </p:nvSpPr>
            <p:spPr>
              <a:xfrm>
                <a:off x="440265" y="2404532"/>
                <a:ext cx="4438844" cy="156267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smtClean="0">
                              <a:solidFill>
                                <a:schemeClr val="accent1"/>
                              </a:solidFill>
                              <a:latin typeface="Cambria Math" panose="02040503050406030204" pitchFamily="18" charset="0"/>
                            </a:rPr>
                            <m:t>𝐯𝐨𝐥𝐮𝐦𝐞</m:t>
                          </m:r>
                        </m:den>
                      </m:f>
                    </m:oMath>
                  </m:oMathPara>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𝟓</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𝟎𝟐𝟓</m:t>
                          </m:r>
                        </m:den>
                      </m:f>
                    </m:oMath>
                  </m:oMathPara>
                </a14:m>
                <a:endParaRPr lang="en-GB" sz="20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𝟎𝟏𝟐𝟓</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oMath>
                  </m:oMathPara>
                </a14:m>
                <a:endParaRPr lang="en-GB" sz="2000" b="1" baseline="30000" dirty="0">
                  <a:solidFill>
                    <a:schemeClr val="accent1"/>
                  </a:solidFill>
                  <a:latin typeface="Century Gothic" panose="020B0502020202020204" pitchFamily="34" charset="0"/>
                </a:endParaRPr>
              </a:p>
            </p:txBody>
          </p:sp>
        </mc:Choice>
        <mc:Fallback>
          <p:sp>
            <p:nvSpPr>
              <p:cNvPr id="5" name="TextBox 4">
                <a:extLst>
                  <a:ext uri="{FF2B5EF4-FFF2-40B4-BE49-F238E27FC236}">
                    <a16:creationId xmlns:a16="http://schemas.microsoft.com/office/drawing/2014/main" id="{483A23BF-F590-1B9D-32B9-DFDA1A0CC823}"/>
                  </a:ext>
                </a:extLst>
              </p:cNvPr>
              <p:cNvSpPr txBox="1">
                <a:spLocks noRot="1" noChangeAspect="1" noMove="1" noResize="1" noEditPoints="1" noAdjustHandles="1" noChangeArrowheads="1" noChangeShapeType="1" noTextEdit="1"/>
              </p:cNvSpPr>
              <p:nvPr/>
            </p:nvSpPr>
            <p:spPr>
              <a:xfrm>
                <a:off x="440265" y="2404532"/>
                <a:ext cx="4438844" cy="1562672"/>
              </a:xfrm>
              <a:prstGeom prst="rect">
                <a:avLst/>
              </a:prstGeom>
              <a:blipFill>
                <a:blip r:embed="rId3"/>
                <a:stretch>
                  <a:fillRect b="-4032"/>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B2971983-B072-BD33-B9F8-97504E62D357}"/>
              </a:ext>
            </a:extLst>
          </p:cNvPr>
          <p:cNvSpPr txBox="1"/>
          <p:nvPr/>
        </p:nvSpPr>
        <p:spPr>
          <a:xfrm>
            <a:off x="423334" y="3877734"/>
            <a:ext cx="6878806" cy="400110"/>
          </a:xfrm>
          <a:prstGeom prst="rect">
            <a:avLst/>
          </a:prstGeom>
          <a:noFill/>
        </p:spPr>
        <p:txBody>
          <a:bodyPr wrap="none" rtlCol="0">
            <a:spAutoFit/>
          </a:bodyPr>
          <a:lstStyle/>
          <a:p>
            <a:r>
              <a:rPr lang="en-GB" sz="2000" i="1" dirty="0">
                <a:latin typeface="Century Gothic" panose="020B0502020202020204" pitchFamily="34" charset="0"/>
              </a:rPr>
              <a:t>What is the mole ratio of alkali to acid in this reaction?</a:t>
            </a:r>
          </a:p>
        </p:txBody>
      </p:sp>
      <p:sp>
        <p:nvSpPr>
          <p:cNvPr id="7" name="TextBox 6">
            <a:extLst>
              <a:ext uri="{FF2B5EF4-FFF2-40B4-BE49-F238E27FC236}">
                <a16:creationId xmlns:a16="http://schemas.microsoft.com/office/drawing/2014/main" id="{C9D0CCA1-9158-634C-B83F-E8ABA133F531}"/>
              </a:ext>
            </a:extLst>
          </p:cNvPr>
          <p:cNvSpPr txBox="1"/>
          <p:nvPr/>
        </p:nvSpPr>
        <p:spPr>
          <a:xfrm>
            <a:off x="491067" y="4199468"/>
            <a:ext cx="545342" cy="40011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1:2</a:t>
            </a:r>
          </a:p>
        </p:txBody>
      </p:sp>
      <p:sp>
        <p:nvSpPr>
          <p:cNvPr id="8" name="TextBox 7">
            <a:extLst>
              <a:ext uri="{FF2B5EF4-FFF2-40B4-BE49-F238E27FC236}">
                <a16:creationId xmlns:a16="http://schemas.microsoft.com/office/drawing/2014/main" id="{2D175C21-00E2-36C1-2258-0D49A4E10885}"/>
              </a:ext>
            </a:extLst>
          </p:cNvPr>
          <p:cNvSpPr txBox="1"/>
          <p:nvPr/>
        </p:nvSpPr>
        <p:spPr>
          <a:xfrm>
            <a:off x="423334" y="4555068"/>
            <a:ext cx="6139822" cy="400110"/>
          </a:xfrm>
          <a:prstGeom prst="rect">
            <a:avLst/>
          </a:prstGeom>
          <a:noFill/>
        </p:spPr>
        <p:txBody>
          <a:bodyPr wrap="none" rtlCol="0">
            <a:spAutoFit/>
          </a:bodyPr>
          <a:lstStyle/>
          <a:p>
            <a:r>
              <a:rPr lang="en-GB" sz="2000" i="1" dirty="0">
                <a:latin typeface="Century Gothic" panose="020B0502020202020204" pitchFamily="34" charset="0"/>
              </a:rPr>
              <a:t>How many moles of hydrochloric acid reacted?</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098497E9-F076-73E0-D156-DECE03A78681}"/>
                  </a:ext>
                </a:extLst>
              </p:cNvPr>
              <p:cNvSpPr txBox="1"/>
              <p:nvPr/>
            </p:nvSpPr>
            <p:spPr>
              <a:xfrm>
                <a:off x="457201" y="4927601"/>
                <a:ext cx="4032771" cy="392993"/>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GB" sz="2000" b="1" smtClean="0">
                          <a:solidFill>
                            <a:schemeClr val="accent1"/>
                          </a:solidFill>
                          <a:latin typeface="Cambria Math" panose="02040503050406030204" pitchFamily="18" charset="0"/>
                        </a:rPr>
                        <m:t>𝐍𝐮𝐦𝐛𝐞𝐫</m:t>
                      </m:r>
                      <m:r>
                        <a:rPr lang="en-GB" sz="2000" b="1" smtClean="0">
                          <a:solidFill>
                            <a:schemeClr val="accent1"/>
                          </a:solidFill>
                          <a:latin typeface="Cambria Math" panose="02040503050406030204" pitchFamily="18" charset="0"/>
                        </a:rPr>
                        <m:t> </m:t>
                      </m:r>
                      <m:r>
                        <a:rPr lang="en-GB" sz="2000" b="1" smtClean="0">
                          <a:solidFill>
                            <a:schemeClr val="accent1"/>
                          </a:solidFill>
                          <a:latin typeface="Cambria Math" panose="02040503050406030204" pitchFamily="18" charset="0"/>
                        </a:rPr>
                        <m:t>𝐨𝐟</m:t>
                      </m:r>
                      <m:r>
                        <a:rPr lang="en-GB" sz="2000" b="1" smtClean="0">
                          <a:solidFill>
                            <a:schemeClr val="accent1"/>
                          </a:solidFill>
                          <a:latin typeface="Cambria Math" panose="02040503050406030204" pitchFamily="18" charset="0"/>
                        </a:rPr>
                        <m:t> </m:t>
                      </m:r>
                      <m:r>
                        <a:rPr lang="en-GB" sz="2000" b="1" smtClean="0">
                          <a:solidFill>
                            <a:schemeClr val="accent1"/>
                          </a:solidFill>
                          <a:latin typeface="Cambria Math" panose="02040503050406030204" pitchFamily="18" charset="0"/>
                        </a:rPr>
                        <m:t>𝐦𝐨𝐥𝐞𝐬</m:t>
                      </m:r>
                      <m:r>
                        <a:rPr lang="en-GB" sz="2000" b="1" smtClean="0">
                          <a:solidFill>
                            <a:schemeClr val="accent1"/>
                          </a:solidFill>
                          <a:latin typeface="Cambria Math" panose="02040503050406030204" pitchFamily="18" charset="0"/>
                        </a:rPr>
                        <m:t>=</m:t>
                      </m:r>
                      <m:r>
                        <a:rPr lang="en-GB" sz="2000" b="1" smtClean="0">
                          <a:solidFill>
                            <a:schemeClr val="accent1"/>
                          </a:solidFill>
                          <a:latin typeface="Cambria Math" panose="02040503050406030204" pitchFamily="18" charset="0"/>
                        </a:rPr>
                        <m:t>𝟎</m:t>
                      </m:r>
                      <m:r>
                        <a:rPr lang="en-GB" sz="2000" b="1" smtClean="0">
                          <a:solidFill>
                            <a:schemeClr val="accent1"/>
                          </a:solidFill>
                          <a:latin typeface="Cambria Math" panose="02040503050406030204" pitchFamily="18" charset="0"/>
                        </a:rPr>
                        <m:t>.</m:t>
                      </m:r>
                      <m:r>
                        <a:rPr lang="en-GB" sz="2000" b="1" smtClean="0">
                          <a:solidFill>
                            <a:schemeClr val="accent1"/>
                          </a:solidFill>
                          <a:latin typeface="Cambria Math" panose="02040503050406030204" pitchFamily="18" charset="0"/>
                        </a:rPr>
                        <m:t>𝟎𝟐𝟓</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𝐦𝐨𝐥</m:t>
                      </m:r>
                    </m:oMath>
                  </m:oMathPara>
                </a14:m>
                <a:endParaRPr lang="en-GB" sz="2000" b="1" baseline="30000" dirty="0">
                  <a:solidFill>
                    <a:schemeClr val="accent1"/>
                  </a:solidFill>
                  <a:latin typeface="Century Gothic" panose="020B0502020202020204" pitchFamily="34" charset="0"/>
                </a:endParaRPr>
              </a:p>
            </p:txBody>
          </p:sp>
        </mc:Choice>
        <mc:Fallback>
          <p:sp>
            <p:nvSpPr>
              <p:cNvPr id="9" name="TextBox 8">
                <a:extLst>
                  <a:ext uri="{FF2B5EF4-FFF2-40B4-BE49-F238E27FC236}">
                    <a16:creationId xmlns:a16="http://schemas.microsoft.com/office/drawing/2014/main" id="{098497E9-F076-73E0-D156-DECE03A78681}"/>
                  </a:ext>
                </a:extLst>
              </p:cNvPr>
              <p:cNvSpPr txBox="1">
                <a:spLocks noRot="1" noChangeAspect="1" noMove="1" noResize="1" noEditPoints="1" noAdjustHandles="1" noChangeArrowheads="1" noChangeShapeType="1" noTextEdit="1"/>
              </p:cNvSpPr>
              <p:nvPr/>
            </p:nvSpPr>
            <p:spPr>
              <a:xfrm>
                <a:off x="457201" y="4927601"/>
                <a:ext cx="4032771" cy="392993"/>
              </a:xfrm>
              <a:prstGeom prst="rect">
                <a:avLst/>
              </a:prstGeom>
              <a:blipFill>
                <a:blip r:embed="rId4"/>
                <a:stretch>
                  <a:fillRect b="-18182"/>
                </a:stretch>
              </a:blipFill>
            </p:spPr>
            <p:txBody>
              <a:bodyPr/>
              <a:lstStyle/>
              <a:p>
                <a:r>
                  <a:rPr lang="en-GB">
                    <a:noFill/>
                  </a:rPr>
                  <a:t> </a:t>
                </a:r>
              </a:p>
            </p:txBody>
          </p:sp>
        </mc:Fallback>
      </mc:AlternateContent>
      <p:sp>
        <p:nvSpPr>
          <p:cNvPr id="10" name="TextBox 9">
            <a:extLst>
              <a:ext uri="{FF2B5EF4-FFF2-40B4-BE49-F238E27FC236}">
                <a16:creationId xmlns:a16="http://schemas.microsoft.com/office/drawing/2014/main" id="{3371F81D-E03C-D4FC-6F9A-88333E1134CB}"/>
              </a:ext>
            </a:extLst>
          </p:cNvPr>
          <p:cNvSpPr txBox="1"/>
          <p:nvPr/>
        </p:nvSpPr>
        <p:spPr>
          <a:xfrm>
            <a:off x="474134" y="5249336"/>
            <a:ext cx="6623929" cy="400110"/>
          </a:xfrm>
          <a:prstGeom prst="rect">
            <a:avLst/>
          </a:prstGeom>
          <a:noFill/>
        </p:spPr>
        <p:txBody>
          <a:bodyPr wrap="none" rtlCol="0">
            <a:spAutoFit/>
          </a:bodyPr>
          <a:lstStyle/>
          <a:p>
            <a:r>
              <a:rPr lang="en-GB" sz="2000" i="1" dirty="0">
                <a:latin typeface="Century Gothic" panose="020B0502020202020204" pitchFamily="34" charset="0"/>
              </a:rPr>
              <a:t>What is the concentration of the hydrochloric acid?</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7086DA9B-CE6D-5E04-2CD2-6AA5F361F0EE}"/>
                  </a:ext>
                </a:extLst>
              </p:cNvPr>
              <p:cNvSpPr txBox="1"/>
              <p:nvPr/>
            </p:nvSpPr>
            <p:spPr>
              <a:xfrm>
                <a:off x="558798" y="5604933"/>
                <a:ext cx="4438844" cy="1262590"/>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smtClean="0">
                              <a:solidFill>
                                <a:schemeClr val="accent1"/>
                              </a:solidFill>
                              <a:latin typeface="Cambria Math" panose="02040503050406030204" pitchFamily="18" charset="0"/>
                            </a:rPr>
                            <m:t>𝐯𝐨𝐥𝐮𝐦𝐞</m:t>
                          </m:r>
                        </m:den>
                      </m:f>
                    </m:oMath>
                  </m:oMathPara>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𝟎𝟐𝟓</m:t>
                          </m:r>
                        </m:num>
                        <m:den>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𝟎𝟐</m:t>
                          </m:r>
                        </m:den>
                      </m:f>
                    </m:oMath>
                  </m:oMathPara>
                </a14:m>
                <a:endParaRPr lang="en-GB" sz="2000" b="1" baseline="-25000" dirty="0">
                  <a:solidFill>
                    <a:schemeClr val="accent1"/>
                  </a:solidFill>
                  <a:latin typeface="Century Gothic" panose="020B0502020202020204" pitchFamily="34" charset="0"/>
                </a:endParaRPr>
              </a:p>
            </p:txBody>
          </p:sp>
        </mc:Choice>
        <mc:Fallback>
          <p:sp>
            <p:nvSpPr>
              <p:cNvPr id="11" name="TextBox 10">
                <a:extLst>
                  <a:ext uri="{FF2B5EF4-FFF2-40B4-BE49-F238E27FC236}">
                    <a16:creationId xmlns:a16="http://schemas.microsoft.com/office/drawing/2014/main" id="{7086DA9B-CE6D-5E04-2CD2-6AA5F361F0EE}"/>
                  </a:ext>
                </a:extLst>
              </p:cNvPr>
              <p:cNvSpPr txBox="1">
                <a:spLocks noRot="1" noChangeAspect="1" noMove="1" noResize="1" noEditPoints="1" noAdjustHandles="1" noChangeArrowheads="1" noChangeShapeType="1" noTextEdit="1"/>
              </p:cNvSpPr>
              <p:nvPr/>
            </p:nvSpPr>
            <p:spPr>
              <a:xfrm>
                <a:off x="558798" y="5604933"/>
                <a:ext cx="4438844" cy="1262590"/>
              </a:xfrm>
              <a:prstGeom prst="rect">
                <a:avLst/>
              </a:prstGeom>
              <a:blipFill>
                <a:blip r:embed="rId5"/>
                <a:stretch>
                  <a:fillRect b="-300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56911934-C11B-6BD2-BC12-E5E8D8812623}"/>
                  </a:ext>
                </a:extLst>
              </p:cNvPr>
              <p:cNvSpPr txBox="1"/>
              <p:nvPr/>
            </p:nvSpPr>
            <p:spPr>
              <a:xfrm>
                <a:off x="5350932" y="6289676"/>
                <a:ext cx="4031168" cy="392993"/>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𝟐𝟓</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𝐝𝐦</m:t>
                      </m:r>
                      <m:r>
                        <a:rPr lang="en-GB" sz="2000" b="1" i="0" baseline="30000" smtClean="0">
                          <a:solidFill>
                            <a:schemeClr val="accent1"/>
                          </a:solidFill>
                          <a:latin typeface="Cambria Math" panose="02040503050406030204" pitchFamily="18" charset="0"/>
                        </a:rPr>
                        <m:t> </m:t>
                      </m:r>
                      <m:r>
                        <a:rPr lang="en-GB" sz="2000" b="1" i="0" baseline="30000" smtClean="0">
                          <a:solidFill>
                            <a:schemeClr val="accent1"/>
                          </a:solidFill>
                          <a:latin typeface="Cambria Math" panose="02040503050406030204" pitchFamily="18" charset="0"/>
                        </a:rPr>
                        <m:t>𝟑</m:t>
                      </m:r>
                    </m:oMath>
                  </m:oMathPara>
                </a14:m>
                <a:endParaRPr lang="en-GB" sz="2000" b="1" baseline="30000" dirty="0">
                  <a:solidFill>
                    <a:schemeClr val="accent1"/>
                  </a:solidFill>
                  <a:latin typeface="Century Gothic" panose="020B0502020202020204" pitchFamily="34" charset="0"/>
                </a:endParaRPr>
              </a:p>
            </p:txBody>
          </p:sp>
        </mc:Choice>
        <mc:Fallback>
          <p:sp>
            <p:nvSpPr>
              <p:cNvPr id="15" name="TextBox 14">
                <a:extLst>
                  <a:ext uri="{FF2B5EF4-FFF2-40B4-BE49-F238E27FC236}">
                    <a16:creationId xmlns:a16="http://schemas.microsoft.com/office/drawing/2014/main" id="{56911934-C11B-6BD2-BC12-E5E8D8812623}"/>
                  </a:ext>
                </a:extLst>
              </p:cNvPr>
              <p:cNvSpPr txBox="1">
                <a:spLocks noRot="1" noChangeAspect="1" noMove="1" noResize="1" noEditPoints="1" noAdjustHandles="1" noChangeArrowheads="1" noChangeShapeType="1" noTextEdit="1"/>
              </p:cNvSpPr>
              <p:nvPr/>
            </p:nvSpPr>
            <p:spPr>
              <a:xfrm>
                <a:off x="5350932" y="6289676"/>
                <a:ext cx="4031168" cy="392993"/>
              </a:xfrm>
              <a:prstGeom prst="rect">
                <a:avLst/>
              </a:prstGeom>
              <a:blipFill>
                <a:blip r:embed="rId6"/>
                <a:stretch>
                  <a:fillRect t="-9375" b="-18750"/>
                </a:stretch>
              </a:blipFill>
            </p:spPr>
            <p:txBody>
              <a:bodyPr/>
              <a:lstStyle/>
              <a:p>
                <a:r>
                  <a:rPr lang="en-GB">
                    <a:noFill/>
                  </a:rPr>
                  <a:t> </a:t>
                </a:r>
              </a:p>
            </p:txBody>
          </p:sp>
        </mc:Fallback>
      </mc:AlternateContent>
    </p:spTree>
    <p:extLst>
      <p:ext uri="{BB962C8B-B14F-4D97-AF65-F5344CB8AC3E}">
        <p14:creationId xmlns:p14="http://schemas.microsoft.com/office/powerpoint/2010/main" val="434991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5F34B-6760-998E-463C-7FDB6947FC78}"/>
              </a:ext>
            </a:extLst>
          </p:cNvPr>
          <p:cNvSpPr>
            <a:spLocks noGrp="1"/>
          </p:cNvSpPr>
          <p:nvPr>
            <p:ph type="title"/>
          </p:nvPr>
        </p:nvSpPr>
        <p:spPr/>
        <p:txBody>
          <a:bodyPr/>
          <a:lstStyle/>
          <a:p>
            <a:r>
              <a:rPr lang="en-GB" dirty="0">
                <a:latin typeface="Century Gothic" panose="020B0502020202020204" pitchFamily="34" charset="0"/>
              </a:rPr>
              <a:t>Activity</a:t>
            </a:r>
          </a:p>
        </p:txBody>
      </p:sp>
      <p:cxnSp>
        <p:nvCxnSpPr>
          <p:cNvPr id="4" name="Straight Connector 3">
            <a:extLst>
              <a:ext uri="{FF2B5EF4-FFF2-40B4-BE49-F238E27FC236}">
                <a16:creationId xmlns:a16="http://schemas.microsoft.com/office/drawing/2014/main" id="{A4C31F95-FBBF-8857-7A96-152CB7AB76F4}"/>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pic>
        <p:nvPicPr>
          <p:cNvPr id="5" name="Picture 4" descr="Text, letter&#10;&#10;Description automatically generated">
            <a:extLst>
              <a:ext uri="{FF2B5EF4-FFF2-40B4-BE49-F238E27FC236}">
                <a16:creationId xmlns:a16="http://schemas.microsoft.com/office/drawing/2014/main" id="{13D73DDC-FCA2-3A2B-7727-2064217B36A2}"/>
              </a:ext>
            </a:extLst>
          </p:cNvPr>
          <p:cNvPicPr>
            <a:picLocks noChangeAspect="1"/>
          </p:cNvPicPr>
          <p:nvPr/>
        </p:nvPicPr>
        <p:blipFill>
          <a:blip r:embed="rId3"/>
          <a:stretch>
            <a:fillRect/>
          </a:stretch>
        </p:blipFill>
        <p:spPr>
          <a:xfrm>
            <a:off x="6403394" y="270933"/>
            <a:ext cx="4837744" cy="6858000"/>
          </a:xfrm>
          <a:prstGeom prst="rect">
            <a:avLst/>
          </a:prstGeom>
          <a:ln>
            <a:solidFill>
              <a:schemeClr val="tx1"/>
            </a:solidFill>
          </a:ln>
        </p:spPr>
      </p:pic>
      <p:pic>
        <p:nvPicPr>
          <p:cNvPr id="7" name="Picture 6" descr="Text, letter&#10;&#10;Description automatically generated">
            <a:extLst>
              <a:ext uri="{FF2B5EF4-FFF2-40B4-BE49-F238E27FC236}">
                <a16:creationId xmlns:a16="http://schemas.microsoft.com/office/drawing/2014/main" id="{7B6785D9-6CCD-F2A1-0C44-0957F966EA28}"/>
              </a:ext>
            </a:extLst>
          </p:cNvPr>
          <p:cNvPicPr>
            <a:picLocks noChangeAspect="1"/>
          </p:cNvPicPr>
          <p:nvPr/>
        </p:nvPicPr>
        <p:blipFill>
          <a:blip r:embed="rId4"/>
          <a:stretch>
            <a:fillRect/>
          </a:stretch>
        </p:blipFill>
        <p:spPr>
          <a:xfrm>
            <a:off x="5993008" y="626533"/>
            <a:ext cx="4845718" cy="6858000"/>
          </a:xfrm>
          <a:prstGeom prst="rect">
            <a:avLst/>
          </a:prstGeom>
          <a:ln>
            <a:solidFill>
              <a:schemeClr val="tx1"/>
            </a:solidFill>
          </a:ln>
        </p:spPr>
      </p:pic>
    </p:spTree>
    <p:extLst>
      <p:ext uri="{BB962C8B-B14F-4D97-AF65-F5344CB8AC3E}">
        <p14:creationId xmlns:p14="http://schemas.microsoft.com/office/powerpoint/2010/main" val="5596906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90ECC-B0AB-0F23-008F-F73386FFBE2B}"/>
              </a:ext>
            </a:extLst>
          </p:cNvPr>
          <p:cNvSpPr>
            <a:spLocks noGrp="1"/>
          </p:cNvSpPr>
          <p:nvPr>
            <p:ph type="title"/>
          </p:nvPr>
        </p:nvSpPr>
        <p:spPr/>
        <p:txBody>
          <a:bodyPr/>
          <a:lstStyle/>
          <a:p>
            <a:r>
              <a:rPr lang="en-GB" dirty="0">
                <a:latin typeface="Century Gothic" panose="020B0502020202020204" pitchFamily="34" charset="0"/>
              </a:rPr>
              <a:t>Answers</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803E3027-1446-5655-7428-7E44FFD1A982}"/>
                  </a:ext>
                </a:extLst>
              </p:cNvPr>
              <p:cNvSpPr txBox="1"/>
              <p:nvPr/>
            </p:nvSpPr>
            <p:spPr>
              <a:xfrm>
                <a:off x="169332" y="745067"/>
                <a:ext cx="3869264" cy="1385316"/>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1a. </a:t>
                </a:r>
                <a14:m>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𝐦𝐚𝐬𝐬</m:t>
                        </m:r>
                      </m:num>
                      <m:den>
                        <m:r>
                          <a:rPr lang="en-GB" sz="2000" b="1" i="0" smtClean="0">
                            <a:solidFill>
                              <a:schemeClr val="accent1"/>
                            </a:solidFill>
                            <a:latin typeface="Cambria Math" panose="02040503050406030204" pitchFamily="18" charset="0"/>
                          </a:rPr>
                          <m:t>𝐌</m:t>
                        </m:r>
                        <m:r>
                          <a:rPr lang="en-GB" sz="2000" b="1" i="0" baseline="-25000" smtClean="0">
                            <a:solidFill>
                              <a:schemeClr val="accent1"/>
                            </a:solidFill>
                            <a:latin typeface="Cambria Math" panose="02040503050406030204" pitchFamily="18" charset="0"/>
                          </a:rPr>
                          <m:t>𝐫</m:t>
                        </m:r>
                      </m:den>
                    </m:f>
                  </m:oMath>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𝟐𝟏</m:t>
                          </m:r>
                        </m:num>
                        <m:den>
                          <m:r>
                            <a:rPr lang="en-GB" sz="2000" b="1" i="0" smtClean="0">
                              <a:solidFill>
                                <a:schemeClr val="accent1"/>
                              </a:solidFill>
                              <a:latin typeface="Cambria Math" panose="02040503050406030204" pitchFamily="18" charset="0"/>
                            </a:rPr>
                            <m:t>𝟐</m:t>
                          </m:r>
                        </m:den>
                      </m:f>
                    </m:oMath>
                  </m:oMathPara>
                </a14:m>
                <a:endParaRPr lang="en-GB" sz="20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𝟓</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oMath>
                  </m:oMathPara>
                </a14:m>
                <a:endParaRPr lang="en-GB" sz="2000" b="1" dirty="0">
                  <a:solidFill>
                    <a:schemeClr val="accent1"/>
                  </a:solidFill>
                  <a:latin typeface="Century Gothic" panose="020B0502020202020204" pitchFamily="34" charset="0"/>
                </a:endParaRPr>
              </a:p>
            </p:txBody>
          </p:sp>
        </mc:Choice>
        <mc:Fallback>
          <p:sp>
            <p:nvSpPr>
              <p:cNvPr id="3" name="TextBox 2">
                <a:extLst>
                  <a:ext uri="{FF2B5EF4-FFF2-40B4-BE49-F238E27FC236}">
                    <a16:creationId xmlns:a16="http://schemas.microsoft.com/office/drawing/2014/main" id="{803E3027-1446-5655-7428-7E44FFD1A982}"/>
                  </a:ext>
                </a:extLst>
              </p:cNvPr>
              <p:cNvSpPr txBox="1">
                <a:spLocks noRot="1" noChangeAspect="1" noMove="1" noResize="1" noEditPoints="1" noAdjustHandles="1" noChangeArrowheads="1" noChangeShapeType="1" noTextEdit="1"/>
              </p:cNvSpPr>
              <p:nvPr/>
            </p:nvSpPr>
            <p:spPr>
              <a:xfrm>
                <a:off x="169332" y="745067"/>
                <a:ext cx="3869264" cy="1385316"/>
              </a:xfrm>
              <a:prstGeom prst="rect">
                <a:avLst/>
              </a:prstGeom>
              <a:blipFill>
                <a:blip r:embed="rId3"/>
                <a:stretch>
                  <a:fillRect l="-1639" b="-4545"/>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28FB2B5-1FBF-17B6-3080-3AEF68208007}"/>
                  </a:ext>
                </a:extLst>
              </p:cNvPr>
              <p:cNvSpPr txBox="1"/>
              <p:nvPr/>
            </p:nvSpPr>
            <p:spPr>
              <a:xfrm>
                <a:off x="169332" y="2150533"/>
                <a:ext cx="3562001" cy="1385316"/>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1b. </a:t>
                </a:r>
                <a14:m>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𝐦𝐚𝐬𝐬</m:t>
                        </m:r>
                      </m:num>
                      <m:den>
                        <m:r>
                          <a:rPr lang="en-GB" sz="2000" b="1" i="0" smtClean="0">
                            <a:solidFill>
                              <a:schemeClr val="accent1"/>
                            </a:solidFill>
                            <a:latin typeface="Cambria Math" panose="02040503050406030204" pitchFamily="18" charset="0"/>
                          </a:rPr>
                          <m:t>𝐌</m:t>
                        </m:r>
                        <m:r>
                          <a:rPr lang="en-GB" sz="2000" b="1" i="0" baseline="-25000" smtClean="0">
                            <a:solidFill>
                              <a:schemeClr val="accent1"/>
                            </a:solidFill>
                            <a:latin typeface="Cambria Math" panose="02040503050406030204" pitchFamily="18" charset="0"/>
                          </a:rPr>
                          <m:t>𝐫</m:t>
                        </m:r>
                      </m:den>
                    </m:f>
                  </m:oMath>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𝟔𝟎</m:t>
                          </m:r>
                        </m:num>
                        <m:den>
                          <m:r>
                            <a:rPr lang="en-GB" sz="2000" b="1" i="0" smtClean="0">
                              <a:solidFill>
                                <a:schemeClr val="accent1"/>
                              </a:solidFill>
                              <a:latin typeface="Cambria Math" panose="02040503050406030204" pitchFamily="18" charset="0"/>
                            </a:rPr>
                            <m:t>𝟏𝟐</m:t>
                          </m:r>
                        </m:den>
                      </m:f>
                    </m:oMath>
                  </m:oMathPara>
                </a14:m>
                <a:endParaRPr lang="en-GB" sz="20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𝟓</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oMath>
                  </m:oMathPara>
                </a14:m>
                <a:endParaRPr lang="en-GB" sz="2000" b="1" dirty="0">
                  <a:solidFill>
                    <a:schemeClr val="accent1"/>
                  </a:solidFill>
                  <a:latin typeface="Century Gothic" panose="020B0502020202020204" pitchFamily="34" charset="0"/>
                </a:endParaRPr>
              </a:p>
            </p:txBody>
          </p:sp>
        </mc:Choice>
        <mc:Fallback>
          <p:sp>
            <p:nvSpPr>
              <p:cNvPr id="4" name="TextBox 3">
                <a:extLst>
                  <a:ext uri="{FF2B5EF4-FFF2-40B4-BE49-F238E27FC236}">
                    <a16:creationId xmlns:a16="http://schemas.microsoft.com/office/drawing/2014/main" id="{128FB2B5-1FBF-17B6-3080-3AEF68208007}"/>
                  </a:ext>
                </a:extLst>
              </p:cNvPr>
              <p:cNvSpPr txBox="1">
                <a:spLocks noRot="1" noChangeAspect="1" noMove="1" noResize="1" noEditPoints="1" noAdjustHandles="1" noChangeArrowheads="1" noChangeShapeType="1" noTextEdit="1"/>
              </p:cNvSpPr>
              <p:nvPr/>
            </p:nvSpPr>
            <p:spPr>
              <a:xfrm>
                <a:off x="169332" y="2150533"/>
                <a:ext cx="3562001" cy="1385316"/>
              </a:xfrm>
              <a:prstGeom prst="rect">
                <a:avLst/>
              </a:prstGeom>
              <a:blipFill>
                <a:blip r:embed="rId4"/>
                <a:stretch>
                  <a:fillRect l="-1779" t="-909" b="-4545"/>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6590E3D6-04F2-0354-381A-732C461FFEE6}"/>
                  </a:ext>
                </a:extLst>
              </p:cNvPr>
              <p:cNvSpPr txBox="1"/>
              <p:nvPr/>
            </p:nvSpPr>
            <p:spPr>
              <a:xfrm>
                <a:off x="203199" y="3640667"/>
                <a:ext cx="3902928" cy="138570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1c. </a:t>
                </a:r>
                <a14:m>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𝐦𝐚𝐬𝐬</m:t>
                        </m:r>
                      </m:num>
                      <m:den>
                        <m:r>
                          <a:rPr lang="en-GB" sz="2000" b="1" i="0" smtClean="0">
                            <a:solidFill>
                              <a:schemeClr val="accent1"/>
                            </a:solidFill>
                            <a:latin typeface="Cambria Math" panose="02040503050406030204" pitchFamily="18" charset="0"/>
                          </a:rPr>
                          <m:t>𝐌</m:t>
                        </m:r>
                        <m:r>
                          <a:rPr lang="en-GB" sz="2000" b="1" i="0" baseline="-25000" smtClean="0">
                            <a:solidFill>
                              <a:schemeClr val="accent1"/>
                            </a:solidFill>
                            <a:latin typeface="Cambria Math" panose="02040503050406030204" pitchFamily="18" charset="0"/>
                          </a:rPr>
                          <m:t>𝐫</m:t>
                        </m:r>
                      </m:den>
                    </m:f>
                  </m:oMath>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𝟖𝟖</m:t>
                          </m:r>
                        </m:num>
                        <m:den>
                          <m:r>
                            <a:rPr lang="en-GB" sz="2000" b="1" i="0" smtClean="0">
                              <a:solidFill>
                                <a:schemeClr val="accent1"/>
                              </a:solidFill>
                              <a:latin typeface="Cambria Math" panose="02040503050406030204" pitchFamily="18" charset="0"/>
                            </a:rPr>
                            <m:t>𝟕</m:t>
                          </m:r>
                        </m:den>
                      </m:f>
                    </m:oMath>
                  </m:oMathPara>
                </a14:m>
                <a:endParaRPr lang="en-GB" sz="20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𝟏𝟐</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𝟓𝟕</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oMath>
                  </m:oMathPara>
                </a14:m>
                <a:endParaRPr lang="en-GB" sz="2000" b="1" dirty="0">
                  <a:solidFill>
                    <a:schemeClr val="accent1"/>
                  </a:solidFill>
                  <a:latin typeface="Century Gothic" panose="020B0502020202020204" pitchFamily="34" charset="0"/>
                </a:endParaRPr>
              </a:p>
            </p:txBody>
          </p:sp>
        </mc:Choice>
        <mc:Fallback>
          <p:sp>
            <p:nvSpPr>
              <p:cNvPr id="5" name="TextBox 4">
                <a:extLst>
                  <a:ext uri="{FF2B5EF4-FFF2-40B4-BE49-F238E27FC236}">
                    <a16:creationId xmlns:a16="http://schemas.microsoft.com/office/drawing/2014/main" id="{6590E3D6-04F2-0354-381A-732C461FFEE6}"/>
                  </a:ext>
                </a:extLst>
              </p:cNvPr>
              <p:cNvSpPr txBox="1">
                <a:spLocks noRot="1" noChangeAspect="1" noMove="1" noResize="1" noEditPoints="1" noAdjustHandles="1" noChangeArrowheads="1" noChangeShapeType="1" noTextEdit="1"/>
              </p:cNvSpPr>
              <p:nvPr/>
            </p:nvSpPr>
            <p:spPr>
              <a:xfrm>
                <a:off x="203199" y="3640667"/>
                <a:ext cx="3902928" cy="1385700"/>
              </a:xfrm>
              <a:prstGeom prst="rect">
                <a:avLst/>
              </a:prstGeom>
              <a:blipFill>
                <a:blip r:embed="rId5"/>
                <a:stretch>
                  <a:fillRect l="-1294" b="-4545"/>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4B941BA-C8C6-345D-A09B-6BCD60045BC8}"/>
                  </a:ext>
                </a:extLst>
              </p:cNvPr>
              <p:cNvSpPr txBox="1"/>
              <p:nvPr/>
            </p:nvSpPr>
            <p:spPr>
              <a:xfrm>
                <a:off x="220133" y="5266266"/>
                <a:ext cx="3562001" cy="1387367"/>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1d. </a:t>
                </a:r>
                <a14:m>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𝐦𝐚𝐬𝐬</m:t>
                        </m:r>
                      </m:num>
                      <m:den>
                        <m:r>
                          <a:rPr lang="en-GB" sz="2000" b="1" i="0" smtClean="0">
                            <a:solidFill>
                              <a:schemeClr val="accent1"/>
                            </a:solidFill>
                            <a:latin typeface="Cambria Math" panose="02040503050406030204" pitchFamily="18" charset="0"/>
                          </a:rPr>
                          <m:t>𝐌</m:t>
                        </m:r>
                        <m:r>
                          <a:rPr lang="en-GB" sz="2000" b="1" i="0" baseline="-25000" smtClean="0">
                            <a:solidFill>
                              <a:schemeClr val="accent1"/>
                            </a:solidFill>
                            <a:latin typeface="Cambria Math" panose="02040503050406030204" pitchFamily="18" charset="0"/>
                          </a:rPr>
                          <m:t>𝐫</m:t>
                        </m:r>
                      </m:den>
                    </m:f>
                  </m:oMath>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𝟏𝟎𝟎</m:t>
                          </m:r>
                        </m:num>
                        <m:den>
                          <m:r>
                            <a:rPr lang="en-GB" sz="2000" b="1" i="0" smtClean="0">
                              <a:solidFill>
                                <a:schemeClr val="accent1"/>
                              </a:solidFill>
                              <a:latin typeface="Cambria Math" panose="02040503050406030204" pitchFamily="18" charset="0"/>
                            </a:rPr>
                            <m:t>𝟏𝟎𝟎</m:t>
                          </m:r>
                        </m:den>
                      </m:f>
                    </m:oMath>
                  </m:oMathPara>
                </a14:m>
                <a:endParaRPr lang="en-GB" sz="20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oMath>
                  </m:oMathPara>
                </a14:m>
                <a:endParaRPr lang="en-GB" sz="2000" b="1" dirty="0">
                  <a:solidFill>
                    <a:schemeClr val="accent1"/>
                  </a:solidFill>
                  <a:latin typeface="Century Gothic" panose="020B0502020202020204" pitchFamily="34" charset="0"/>
                </a:endParaRPr>
              </a:p>
            </p:txBody>
          </p:sp>
        </mc:Choice>
        <mc:Fallback>
          <p:sp>
            <p:nvSpPr>
              <p:cNvPr id="6" name="TextBox 5">
                <a:extLst>
                  <a:ext uri="{FF2B5EF4-FFF2-40B4-BE49-F238E27FC236}">
                    <a16:creationId xmlns:a16="http://schemas.microsoft.com/office/drawing/2014/main" id="{04B941BA-C8C6-345D-A09B-6BCD60045BC8}"/>
                  </a:ext>
                </a:extLst>
              </p:cNvPr>
              <p:cNvSpPr txBox="1">
                <a:spLocks noRot="1" noChangeAspect="1" noMove="1" noResize="1" noEditPoints="1" noAdjustHandles="1" noChangeArrowheads="1" noChangeShapeType="1" noTextEdit="1"/>
              </p:cNvSpPr>
              <p:nvPr/>
            </p:nvSpPr>
            <p:spPr>
              <a:xfrm>
                <a:off x="220133" y="5266266"/>
                <a:ext cx="3562001" cy="1387367"/>
              </a:xfrm>
              <a:prstGeom prst="rect">
                <a:avLst/>
              </a:prstGeom>
              <a:blipFill>
                <a:blip r:embed="rId6"/>
                <a:stretch>
                  <a:fillRect l="-1779" b="-5455"/>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C5062D93-8073-8390-6E7B-0E617476FFDA}"/>
                  </a:ext>
                </a:extLst>
              </p:cNvPr>
              <p:cNvSpPr txBox="1"/>
              <p:nvPr/>
            </p:nvSpPr>
            <p:spPr>
              <a:xfrm>
                <a:off x="4114798" y="728134"/>
                <a:ext cx="3749040" cy="1387431"/>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1e. </a:t>
                </a:r>
                <a14:m>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𝐦𝐚𝐬𝐬</m:t>
                        </m:r>
                      </m:num>
                      <m:den>
                        <m:r>
                          <a:rPr lang="en-GB" sz="2000" b="1" i="0" smtClean="0">
                            <a:solidFill>
                              <a:schemeClr val="accent1"/>
                            </a:solidFill>
                            <a:latin typeface="Cambria Math" panose="02040503050406030204" pitchFamily="18" charset="0"/>
                          </a:rPr>
                          <m:t>𝐌</m:t>
                        </m:r>
                        <m:r>
                          <a:rPr lang="en-GB" sz="2000" b="1" i="0" baseline="-25000" smtClean="0">
                            <a:solidFill>
                              <a:schemeClr val="accent1"/>
                            </a:solidFill>
                            <a:latin typeface="Cambria Math" panose="02040503050406030204" pitchFamily="18" charset="0"/>
                          </a:rPr>
                          <m:t>𝐫</m:t>
                        </m:r>
                      </m:den>
                    </m:f>
                  </m:oMath>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𝟏𝟎𝟎𝟎</m:t>
                          </m:r>
                        </m:num>
                        <m:den>
                          <m:r>
                            <a:rPr lang="en-GB" sz="2000" b="1" i="0" smtClean="0">
                              <a:solidFill>
                                <a:schemeClr val="accent1"/>
                              </a:solidFill>
                              <a:latin typeface="Cambria Math" panose="02040503050406030204" pitchFamily="18" charset="0"/>
                            </a:rPr>
                            <m:t>𝟏𝟖𝟎</m:t>
                          </m:r>
                        </m:den>
                      </m:f>
                    </m:oMath>
                  </m:oMathPara>
                </a14:m>
                <a:endParaRPr lang="en-GB" sz="20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𝟓</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𝟓𝟔</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oMath>
                  </m:oMathPara>
                </a14:m>
                <a:endParaRPr lang="en-GB" sz="2000" b="1" dirty="0">
                  <a:solidFill>
                    <a:schemeClr val="accent1"/>
                  </a:solidFill>
                  <a:latin typeface="Century Gothic" panose="020B0502020202020204" pitchFamily="34" charset="0"/>
                </a:endParaRPr>
              </a:p>
            </p:txBody>
          </p:sp>
        </mc:Choice>
        <mc:Fallback>
          <p:sp>
            <p:nvSpPr>
              <p:cNvPr id="7" name="TextBox 6">
                <a:extLst>
                  <a:ext uri="{FF2B5EF4-FFF2-40B4-BE49-F238E27FC236}">
                    <a16:creationId xmlns:a16="http://schemas.microsoft.com/office/drawing/2014/main" id="{C5062D93-8073-8390-6E7B-0E617476FFDA}"/>
                  </a:ext>
                </a:extLst>
              </p:cNvPr>
              <p:cNvSpPr txBox="1">
                <a:spLocks noRot="1" noChangeAspect="1" noMove="1" noResize="1" noEditPoints="1" noAdjustHandles="1" noChangeArrowheads="1" noChangeShapeType="1" noTextEdit="1"/>
              </p:cNvSpPr>
              <p:nvPr/>
            </p:nvSpPr>
            <p:spPr>
              <a:xfrm>
                <a:off x="4114798" y="728134"/>
                <a:ext cx="3749040" cy="1387431"/>
              </a:xfrm>
              <a:prstGeom prst="rect">
                <a:avLst/>
              </a:prstGeom>
              <a:blipFill>
                <a:blip r:embed="rId7"/>
                <a:stretch>
                  <a:fillRect l="-1689" t="-909" b="-5455"/>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A03CA573-9C7F-71DF-7663-027D0A01AF5C}"/>
                  </a:ext>
                </a:extLst>
              </p:cNvPr>
              <p:cNvSpPr txBox="1"/>
              <p:nvPr/>
            </p:nvSpPr>
            <p:spPr>
              <a:xfrm>
                <a:off x="4131732" y="2404534"/>
                <a:ext cx="3562001" cy="1338636"/>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2a. </a:t>
                </a:r>
                <a14:m>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𝐦𝐚𝐬𝐬</m:t>
                        </m:r>
                      </m:num>
                      <m:den>
                        <m:r>
                          <a:rPr lang="en-GB" sz="2000" b="1" i="0" smtClean="0">
                            <a:solidFill>
                              <a:schemeClr val="accent1"/>
                            </a:solidFill>
                            <a:latin typeface="Cambria Math" panose="02040503050406030204" pitchFamily="18" charset="0"/>
                          </a:rPr>
                          <m:t>𝐌</m:t>
                        </m:r>
                        <m:r>
                          <a:rPr lang="en-GB" sz="2000" b="1" i="0" baseline="-25000" smtClean="0">
                            <a:solidFill>
                              <a:schemeClr val="accent1"/>
                            </a:solidFill>
                            <a:latin typeface="Cambria Math" panose="02040503050406030204" pitchFamily="18" charset="0"/>
                          </a:rPr>
                          <m:t>𝐫</m:t>
                        </m:r>
                      </m:den>
                    </m:f>
                  </m:oMath>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𝟓</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𝐦𝐚𝐬𝐬</m:t>
                          </m:r>
                        </m:num>
                        <m:den>
                          <m:r>
                            <a:rPr lang="en-GB" sz="2000" b="1" i="0" smtClean="0">
                              <a:solidFill>
                                <a:schemeClr val="accent1"/>
                              </a:solidFill>
                              <a:latin typeface="Cambria Math" panose="02040503050406030204" pitchFamily="18" charset="0"/>
                            </a:rPr>
                            <m:t>𝟒𝟒</m:t>
                          </m:r>
                        </m:den>
                      </m:f>
                    </m:oMath>
                  </m:oMathPara>
                </a14:m>
                <a:endParaRPr lang="en-GB" sz="20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𝐌𝐚𝐬𝐬</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𝟐𝟐𝟎</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𝐠</m:t>
                      </m:r>
                    </m:oMath>
                  </m:oMathPara>
                </a14:m>
                <a:endParaRPr lang="en-GB" sz="2000" b="1" dirty="0">
                  <a:solidFill>
                    <a:schemeClr val="accent1"/>
                  </a:solidFill>
                  <a:latin typeface="Century Gothic" panose="020B0502020202020204" pitchFamily="34" charset="0"/>
                </a:endParaRPr>
              </a:p>
            </p:txBody>
          </p:sp>
        </mc:Choice>
        <mc:Fallback>
          <p:sp>
            <p:nvSpPr>
              <p:cNvPr id="8" name="TextBox 7">
                <a:extLst>
                  <a:ext uri="{FF2B5EF4-FFF2-40B4-BE49-F238E27FC236}">
                    <a16:creationId xmlns:a16="http://schemas.microsoft.com/office/drawing/2014/main" id="{A03CA573-9C7F-71DF-7663-027D0A01AF5C}"/>
                  </a:ext>
                </a:extLst>
              </p:cNvPr>
              <p:cNvSpPr txBox="1">
                <a:spLocks noRot="1" noChangeAspect="1" noMove="1" noResize="1" noEditPoints="1" noAdjustHandles="1" noChangeArrowheads="1" noChangeShapeType="1" noTextEdit="1"/>
              </p:cNvSpPr>
              <p:nvPr/>
            </p:nvSpPr>
            <p:spPr>
              <a:xfrm>
                <a:off x="4131732" y="2404534"/>
                <a:ext cx="3562001" cy="1338636"/>
              </a:xfrm>
              <a:prstGeom prst="rect">
                <a:avLst/>
              </a:prstGeom>
              <a:blipFill>
                <a:blip r:embed="rId8"/>
                <a:stretch>
                  <a:fillRect l="-1779" t="-943" b="-566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CA3D3017-EDF4-4A8F-585D-D518D4F21E25}"/>
                  </a:ext>
                </a:extLst>
              </p:cNvPr>
              <p:cNvSpPr txBox="1"/>
              <p:nvPr/>
            </p:nvSpPr>
            <p:spPr>
              <a:xfrm>
                <a:off x="4165598" y="3793067"/>
                <a:ext cx="3562001" cy="1338636"/>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2b. </a:t>
                </a:r>
                <a14:m>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𝐦𝐚𝐬𝐬</m:t>
                        </m:r>
                      </m:num>
                      <m:den>
                        <m:r>
                          <a:rPr lang="en-GB" sz="2000" b="1" i="0" smtClean="0">
                            <a:solidFill>
                              <a:schemeClr val="accent1"/>
                            </a:solidFill>
                            <a:latin typeface="Cambria Math" panose="02040503050406030204" pitchFamily="18" charset="0"/>
                          </a:rPr>
                          <m:t>𝐌</m:t>
                        </m:r>
                        <m:r>
                          <a:rPr lang="en-GB" sz="2000" b="1" i="0" baseline="-25000" smtClean="0">
                            <a:solidFill>
                              <a:schemeClr val="accent1"/>
                            </a:solidFill>
                            <a:latin typeface="Cambria Math" panose="02040503050406030204" pitchFamily="18" charset="0"/>
                          </a:rPr>
                          <m:t>𝐫</m:t>
                        </m:r>
                      </m:den>
                    </m:f>
                  </m:oMath>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𝟓</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𝐦𝐚𝐬𝐬</m:t>
                          </m:r>
                        </m:num>
                        <m:den>
                          <m:r>
                            <a:rPr lang="en-GB" sz="2000" b="1" i="0" smtClean="0">
                              <a:solidFill>
                                <a:schemeClr val="accent1"/>
                              </a:solidFill>
                              <a:latin typeface="Cambria Math" panose="02040503050406030204" pitchFamily="18" charset="0"/>
                            </a:rPr>
                            <m:t>𝟑𝟔</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𝟓</m:t>
                          </m:r>
                        </m:den>
                      </m:f>
                    </m:oMath>
                  </m:oMathPara>
                </a14:m>
                <a:endParaRPr lang="en-GB" sz="20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𝐌𝐚𝐬𝐬</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𝟏𝟖</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𝟐𝟓</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𝐠</m:t>
                      </m:r>
                    </m:oMath>
                  </m:oMathPara>
                </a14:m>
                <a:endParaRPr lang="en-GB" sz="2000" b="1" dirty="0">
                  <a:solidFill>
                    <a:schemeClr val="accent1"/>
                  </a:solidFill>
                  <a:latin typeface="Century Gothic" panose="020B0502020202020204" pitchFamily="34" charset="0"/>
                </a:endParaRPr>
              </a:p>
            </p:txBody>
          </p:sp>
        </mc:Choice>
        <mc:Fallback>
          <p:sp>
            <p:nvSpPr>
              <p:cNvPr id="9" name="TextBox 8">
                <a:extLst>
                  <a:ext uri="{FF2B5EF4-FFF2-40B4-BE49-F238E27FC236}">
                    <a16:creationId xmlns:a16="http://schemas.microsoft.com/office/drawing/2014/main" id="{CA3D3017-EDF4-4A8F-585D-D518D4F21E25}"/>
                  </a:ext>
                </a:extLst>
              </p:cNvPr>
              <p:cNvSpPr txBox="1">
                <a:spLocks noRot="1" noChangeAspect="1" noMove="1" noResize="1" noEditPoints="1" noAdjustHandles="1" noChangeArrowheads="1" noChangeShapeType="1" noTextEdit="1"/>
              </p:cNvSpPr>
              <p:nvPr/>
            </p:nvSpPr>
            <p:spPr>
              <a:xfrm>
                <a:off x="4165598" y="3793067"/>
                <a:ext cx="3562001" cy="1338636"/>
              </a:xfrm>
              <a:prstGeom prst="rect">
                <a:avLst/>
              </a:prstGeom>
              <a:blipFill>
                <a:blip r:embed="rId9"/>
                <a:stretch>
                  <a:fillRect l="-1418" b="-4673"/>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882FBB92-5F3B-FEB5-709E-68B5F9E3DAFD}"/>
                  </a:ext>
                </a:extLst>
              </p:cNvPr>
              <p:cNvSpPr txBox="1"/>
              <p:nvPr/>
            </p:nvSpPr>
            <p:spPr>
              <a:xfrm>
                <a:off x="4216399" y="5300134"/>
                <a:ext cx="3555589" cy="1338636"/>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2c. </a:t>
                </a:r>
                <a14:m>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𝐦𝐚𝐬𝐬</m:t>
                        </m:r>
                      </m:num>
                      <m:den>
                        <m:r>
                          <a:rPr lang="en-GB" sz="2000" b="1" i="0" smtClean="0">
                            <a:solidFill>
                              <a:schemeClr val="accent1"/>
                            </a:solidFill>
                            <a:latin typeface="Cambria Math" panose="02040503050406030204" pitchFamily="18" charset="0"/>
                          </a:rPr>
                          <m:t>𝐌</m:t>
                        </m:r>
                        <m:r>
                          <a:rPr lang="en-GB" sz="2000" b="1" i="0" baseline="-25000" smtClean="0">
                            <a:solidFill>
                              <a:schemeClr val="accent1"/>
                            </a:solidFill>
                            <a:latin typeface="Cambria Math" panose="02040503050406030204" pitchFamily="18" charset="0"/>
                          </a:rPr>
                          <m:t>𝐫</m:t>
                        </m:r>
                      </m:den>
                    </m:f>
                  </m:oMath>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𝟎𝟎𝟓</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𝐦𝐚𝐬𝐬</m:t>
                          </m:r>
                        </m:num>
                        <m:den>
                          <m:r>
                            <a:rPr lang="en-GB" sz="2000" b="1" i="0" smtClean="0">
                              <a:solidFill>
                                <a:schemeClr val="accent1"/>
                              </a:solidFill>
                              <a:latin typeface="Cambria Math" panose="02040503050406030204" pitchFamily="18" charset="0"/>
                            </a:rPr>
                            <m:t>𝟒𝟎</m:t>
                          </m:r>
                        </m:den>
                      </m:f>
                    </m:oMath>
                  </m:oMathPara>
                </a14:m>
                <a:endParaRPr lang="en-GB" sz="20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𝐌𝐚𝐬𝐬</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𝟎𝟐</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𝐠</m:t>
                      </m:r>
                    </m:oMath>
                  </m:oMathPara>
                </a14:m>
                <a:endParaRPr lang="en-GB" sz="2000" b="1" dirty="0">
                  <a:solidFill>
                    <a:schemeClr val="accent1"/>
                  </a:solidFill>
                  <a:latin typeface="Century Gothic" panose="020B0502020202020204" pitchFamily="34" charset="0"/>
                </a:endParaRPr>
              </a:p>
            </p:txBody>
          </p:sp>
        </mc:Choice>
        <mc:Fallback>
          <p:sp>
            <p:nvSpPr>
              <p:cNvPr id="10" name="TextBox 9">
                <a:extLst>
                  <a:ext uri="{FF2B5EF4-FFF2-40B4-BE49-F238E27FC236}">
                    <a16:creationId xmlns:a16="http://schemas.microsoft.com/office/drawing/2014/main" id="{882FBB92-5F3B-FEB5-709E-68B5F9E3DAFD}"/>
                  </a:ext>
                </a:extLst>
              </p:cNvPr>
              <p:cNvSpPr txBox="1">
                <a:spLocks noRot="1" noChangeAspect="1" noMove="1" noResize="1" noEditPoints="1" noAdjustHandles="1" noChangeArrowheads="1" noChangeShapeType="1" noTextEdit="1"/>
              </p:cNvSpPr>
              <p:nvPr/>
            </p:nvSpPr>
            <p:spPr>
              <a:xfrm>
                <a:off x="4216399" y="5300134"/>
                <a:ext cx="3555589" cy="1338636"/>
              </a:xfrm>
              <a:prstGeom prst="rect">
                <a:avLst/>
              </a:prstGeom>
              <a:blipFill>
                <a:blip r:embed="rId10"/>
                <a:stretch>
                  <a:fillRect l="-2143" t="-943" b="-566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B7CC2F6F-751A-3A5C-50F5-D7052F1030D8}"/>
                  </a:ext>
                </a:extLst>
              </p:cNvPr>
              <p:cNvSpPr txBox="1"/>
              <p:nvPr/>
            </p:nvSpPr>
            <p:spPr>
              <a:xfrm>
                <a:off x="7975598" y="711201"/>
                <a:ext cx="3562001" cy="1338636"/>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2d. </a:t>
                </a:r>
                <a14:m>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𝐦𝐚𝐬𝐬</m:t>
                        </m:r>
                      </m:num>
                      <m:den>
                        <m:r>
                          <a:rPr lang="en-GB" sz="2000" b="1" i="0" smtClean="0">
                            <a:solidFill>
                              <a:schemeClr val="accent1"/>
                            </a:solidFill>
                            <a:latin typeface="Cambria Math" panose="02040503050406030204" pitchFamily="18" charset="0"/>
                          </a:rPr>
                          <m:t>𝐌</m:t>
                        </m:r>
                        <m:r>
                          <a:rPr lang="en-GB" sz="2000" b="1" i="0" baseline="-25000" smtClean="0">
                            <a:solidFill>
                              <a:schemeClr val="accent1"/>
                            </a:solidFill>
                            <a:latin typeface="Cambria Math" panose="02040503050406030204" pitchFamily="18" charset="0"/>
                          </a:rPr>
                          <m:t>𝐫</m:t>
                        </m:r>
                      </m:den>
                    </m:f>
                  </m:oMath>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𝟏𝟏</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𝐦𝐚𝐬𝐬</m:t>
                          </m:r>
                        </m:num>
                        <m:den>
                          <m:r>
                            <a:rPr lang="en-GB" sz="2000" b="1" i="0" smtClean="0">
                              <a:solidFill>
                                <a:schemeClr val="accent1"/>
                              </a:solidFill>
                              <a:latin typeface="Cambria Math" panose="02040503050406030204" pitchFamily="18" charset="0"/>
                            </a:rPr>
                            <m:t>𝟒𝟒</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𝟓</m:t>
                          </m:r>
                        </m:den>
                      </m:f>
                    </m:oMath>
                  </m:oMathPara>
                </a14:m>
                <a:endParaRPr lang="en-GB" sz="20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𝐌𝐚𝐬𝐬</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𝟒𝟖𝟗</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𝟓</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𝐠</m:t>
                      </m:r>
                    </m:oMath>
                  </m:oMathPara>
                </a14:m>
                <a:endParaRPr lang="en-GB" sz="2000" b="1" dirty="0">
                  <a:solidFill>
                    <a:schemeClr val="accent1"/>
                  </a:solidFill>
                  <a:latin typeface="Century Gothic" panose="020B0502020202020204" pitchFamily="34" charset="0"/>
                </a:endParaRPr>
              </a:p>
            </p:txBody>
          </p:sp>
        </mc:Choice>
        <mc:Fallback>
          <p:sp>
            <p:nvSpPr>
              <p:cNvPr id="11" name="TextBox 10">
                <a:extLst>
                  <a:ext uri="{FF2B5EF4-FFF2-40B4-BE49-F238E27FC236}">
                    <a16:creationId xmlns:a16="http://schemas.microsoft.com/office/drawing/2014/main" id="{B7CC2F6F-751A-3A5C-50F5-D7052F1030D8}"/>
                  </a:ext>
                </a:extLst>
              </p:cNvPr>
              <p:cNvSpPr txBox="1">
                <a:spLocks noRot="1" noChangeAspect="1" noMove="1" noResize="1" noEditPoints="1" noAdjustHandles="1" noChangeArrowheads="1" noChangeShapeType="1" noTextEdit="1"/>
              </p:cNvSpPr>
              <p:nvPr/>
            </p:nvSpPr>
            <p:spPr>
              <a:xfrm>
                <a:off x="7975598" y="711201"/>
                <a:ext cx="3562001" cy="1338636"/>
              </a:xfrm>
              <a:prstGeom prst="rect">
                <a:avLst/>
              </a:prstGeom>
              <a:blipFill>
                <a:blip r:embed="rId11"/>
                <a:stretch>
                  <a:fillRect l="-1418" t="-943" b="-566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5DCBF306-CEBE-FE95-135C-1FADBF440401}"/>
                  </a:ext>
                </a:extLst>
              </p:cNvPr>
              <p:cNvSpPr txBox="1"/>
              <p:nvPr/>
            </p:nvSpPr>
            <p:spPr>
              <a:xfrm>
                <a:off x="8026398" y="2404534"/>
                <a:ext cx="3555589" cy="1338636"/>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2e. </a:t>
                </a:r>
                <a14:m>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𝐦𝐚𝐬𝐬</m:t>
                        </m:r>
                      </m:num>
                      <m:den>
                        <m:r>
                          <a:rPr lang="en-GB" sz="2000" b="1" i="0" smtClean="0">
                            <a:solidFill>
                              <a:schemeClr val="accent1"/>
                            </a:solidFill>
                            <a:latin typeface="Cambria Math" panose="02040503050406030204" pitchFamily="18" charset="0"/>
                          </a:rPr>
                          <m:t>𝐌</m:t>
                        </m:r>
                        <m:r>
                          <a:rPr lang="en-GB" sz="2000" b="1" i="0" baseline="-25000" smtClean="0">
                            <a:solidFill>
                              <a:schemeClr val="accent1"/>
                            </a:solidFill>
                            <a:latin typeface="Cambria Math" panose="02040503050406030204" pitchFamily="18" charset="0"/>
                          </a:rPr>
                          <m:t>𝐫</m:t>
                        </m:r>
                      </m:den>
                    </m:f>
                  </m:oMath>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𝟏</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𝐦𝐚𝐬𝐬</m:t>
                          </m:r>
                        </m:num>
                        <m:den>
                          <m:r>
                            <a:rPr lang="en-GB" sz="2000" b="1" i="0" smtClean="0">
                              <a:solidFill>
                                <a:schemeClr val="accent1"/>
                              </a:solidFill>
                              <a:latin typeface="Cambria Math" panose="02040503050406030204" pitchFamily="18" charset="0"/>
                            </a:rPr>
                            <m:t>𝟐</m:t>
                          </m:r>
                        </m:den>
                      </m:f>
                    </m:oMath>
                  </m:oMathPara>
                </a14:m>
                <a:endParaRPr lang="en-GB" sz="20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𝐌𝐚𝐬𝐬</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𝟐</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𝐠</m:t>
                      </m:r>
                    </m:oMath>
                  </m:oMathPara>
                </a14:m>
                <a:endParaRPr lang="en-GB" sz="2000" b="1" dirty="0">
                  <a:solidFill>
                    <a:schemeClr val="accent1"/>
                  </a:solidFill>
                  <a:latin typeface="Century Gothic" panose="020B0502020202020204" pitchFamily="34" charset="0"/>
                </a:endParaRPr>
              </a:p>
            </p:txBody>
          </p:sp>
        </mc:Choice>
        <mc:Fallback>
          <p:sp>
            <p:nvSpPr>
              <p:cNvPr id="12" name="TextBox 11">
                <a:extLst>
                  <a:ext uri="{FF2B5EF4-FFF2-40B4-BE49-F238E27FC236}">
                    <a16:creationId xmlns:a16="http://schemas.microsoft.com/office/drawing/2014/main" id="{5DCBF306-CEBE-FE95-135C-1FADBF440401}"/>
                  </a:ext>
                </a:extLst>
              </p:cNvPr>
              <p:cNvSpPr txBox="1">
                <a:spLocks noRot="1" noChangeAspect="1" noMove="1" noResize="1" noEditPoints="1" noAdjustHandles="1" noChangeArrowheads="1" noChangeShapeType="1" noTextEdit="1"/>
              </p:cNvSpPr>
              <p:nvPr/>
            </p:nvSpPr>
            <p:spPr>
              <a:xfrm>
                <a:off x="8026398" y="2404534"/>
                <a:ext cx="3555589" cy="1338636"/>
              </a:xfrm>
              <a:prstGeom prst="rect">
                <a:avLst/>
              </a:prstGeom>
              <a:blipFill>
                <a:blip r:embed="rId12"/>
                <a:stretch>
                  <a:fillRect l="-2135" t="-943" b="-5660"/>
                </a:stretch>
              </a:blipFill>
            </p:spPr>
            <p:txBody>
              <a:bodyPr/>
              <a:lstStyle/>
              <a:p>
                <a:r>
                  <a:rPr lang="en-GB">
                    <a:noFill/>
                  </a:rPr>
                  <a:t> </a:t>
                </a:r>
              </a:p>
            </p:txBody>
          </p:sp>
        </mc:Fallback>
      </mc:AlternateContent>
    </p:spTree>
    <p:extLst>
      <p:ext uri="{BB962C8B-B14F-4D97-AF65-F5344CB8AC3E}">
        <p14:creationId xmlns:p14="http://schemas.microsoft.com/office/powerpoint/2010/main" val="831680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3376C-DB24-9B9A-8E2B-11A2841FE186}"/>
              </a:ext>
            </a:extLst>
          </p:cNvPr>
          <p:cNvSpPr>
            <a:spLocks noGrp="1"/>
          </p:cNvSpPr>
          <p:nvPr>
            <p:ph type="title"/>
          </p:nvPr>
        </p:nvSpPr>
        <p:spPr/>
        <p:txBody>
          <a:bodyPr/>
          <a:lstStyle/>
          <a:p>
            <a:r>
              <a:rPr lang="en-GB" dirty="0">
                <a:latin typeface="Century Gothic" panose="020B0502020202020204" pitchFamily="34" charset="0"/>
              </a:rPr>
              <a:t>Answers</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AA4C2F7C-FEB1-3D55-13AE-FCF920AAAE73}"/>
                  </a:ext>
                </a:extLst>
              </p:cNvPr>
              <p:cNvSpPr txBox="1"/>
              <p:nvPr/>
            </p:nvSpPr>
            <p:spPr>
              <a:xfrm>
                <a:off x="169332" y="778933"/>
                <a:ext cx="4272132" cy="1432315"/>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3a. </a:t>
                </a:r>
                <a14:m>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smtClean="0">
                            <a:solidFill>
                              <a:schemeClr val="accent1"/>
                            </a:solidFill>
                            <a:latin typeface="Cambria Math" panose="02040503050406030204" pitchFamily="18" charset="0"/>
                          </a:rPr>
                          <m:t>𝐯𝐨𝐥𝐮𝐦𝐞</m:t>
                        </m:r>
                      </m:den>
                    </m:f>
                  </m:oMath>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𝟏</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smtClean="0">
                              <a:solidFill>
                                <a:schemeClr val="accent1"/>
                              </a:solidFill>
                              <a:latin typeface="Cambria Math" panose="02040503050406030204" pitchFamily="18" charset="0"/>
                            </a:rPr>
                            <m:t>𝟐𝟎𝟎</m:t>
                          </m:r>
                        </m:den>
                      </m:f>
                    </m:oMath>
                  </m:oMathPara>
                </a14:m>
                <a:endParaRPr lang="en-GB" sz="20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𝟐𝟎𝟎</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oMath>
                  </m:oMathPara>
                </a14:m>
                <a:endParaRPr lang="en-GB" sz="2000" b="1" dirty="0">
                  <a:solidFill>
                    <a:schemeClr val="accent1"/>
                  </a:solidFill>
                  <a:latin typeface="Century Gothic" panose="020B0502020202020204" pitchFamily="34" charset="0"/>
                </a:endParaRPr>
              </a:p>
            </p:txBody>
          </p:sp>
        </mc:Choice>
        <mc:Fallback>
          <p:sp>
            <p:nvSpPr>
              <p:cNvPr id="3" name="TextBox 2">
                <a:extLst>
                  <a:ext uri="{FF2B5EF4-FFF2-40B4-BE49-F238E27FC236}">
                    <a16:creationId xmlns:a16="http://schemas.microsoft.com/office/drawing/2014/main" id="{AA4C2F7C-FEB1-3D55-13AE-FCF920AAAE73}"/>
                  </a:ext>
                </a:extLst>
              </p:cNvPr>
              <p:cNvSpPr txBox="1">
                <a:spLocks noRot="1" noChangeAspect="1" noMove="1" noResize="1" noEditPoints="1" noAdjustHandles="1" noChangeArrowheads="1" noChangeShapeType="1" noTextEdit="1"/>
              </p:cNvSpPr>
              <p:nvPr/>
            </p:nvSpPr>
            <p:spPr>
              <a:xfrm>
                <a:off x="169332" y="778933"/>
                <a:ext cx="4272132" cy="1432315"/>
              </a:xfrm>
              <a:prstGeom prst="rect">
                <a:avLst/>
              </a:prstGeom>
              <a:blipFill>
                <a:blip r:embed="rId2"/>
                <a:stretch>
                  <a:fillRect l="-1484" b="-4386"/>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B75A7579-6F04-5DB4-FF03-F69374652611}"/>
                  </a:ext>
                </a:extLst>
              </p:cNvPr>
              <p:cNvSpPr txBox="1"/>
              <p:nvPr/>
            </p:nvSpPr>
            <p:spPr>
              <a:xfrm>
                <a:off x="203199" y="2252133"/>
                <a:ext cx="4272132" cy="143488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3b. </a:t>
                </a:r>
                <a14:m>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smtClean="0">
                            <a:solidFill>
                              <a:schemeClr val="accent1"/>
                            </a:solidFill>
                            <a:latin typeface="Cambria Math" panose="02040503050406030204" pitchFamily="18" charset="0"/>
                          </a:rPr>
                          <m:t>𝐯𝐨𝐥𝐮𝐦𝐞</m:t>
                        </m:r>
                      </m:den>
                    </m:f>
                  </m:oMath>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𝟓</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smtClean="0">
                              <a:solidFill>
                                <a:schemeClr val="accent1"/>
                              </a:solidFill>
                              <a:latin typeface="Cambria Math" panose="02040503050406030204" pitchFamily="18" charset="0"/>
                            </a:rPr>
                            <m:t>𝟏𝟓𝟎</m:t>
                          </m:r>
                        </m:den>
                      </m:f>
                    </m:oMath>
                  </m:oMathPara>
                </a14:m>
                <a:endParaRPr lang="en-GB" sz="20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𝟕𝟓𝟎</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oMath>
                  </m:oMathPara>
                </a14:m>
                <a:endParaRPr lang="en-GB" sz="2000" b="1" dirty="0">
                  <a:solidFill>
                    <a:schemeClr val="accent1"/>
                  </a:solidFill>
                  <a:latin typeface="Century Gothic" panose="020B0502020202020204" pitchFamily="34" charset="0"/>
                </a:endParaRPr>
              </a:p>
            </p:txBody>
          </p:sp>
        </mc:Choice>
        <mc:Fallback>
          <p:sp>
            <p:nvSpPr>
              <p:cNvPr id="4" name="TextBox 3">
                <a:extLst>
                  <a:ext uri="{FF2B5EF4-FFF2-40B4-BE49-F238E27FC236}">
                    <a16:creationId xmlns:a16="http://schemas.microsoft.com/office/drawing/2014/main" id="{B75A7579-6F04-5DB4-FF03-F69374652611}"/>
                  </a:ext>
                </a:extLst>
              </p:cNvPr>
              <p:cNvSpPr txBox="1">
                <a:spLocks noRot="1" noChangeAspect="1" noMove="1" noResize="1" noEditPoints="1" noAdjustHandles="1" noChangeArrowheads="1" noChangeShapeType="1" noTextEdit="1"/>
              </p:cNvSpPr>
              <p:nvPr/>
            </p:nvSpPr>
            <p:spPr>
              <a:xfrm>
                <a:off x="203199" y="2252133"/>
                <a:ext cx="4272132" cy="1434880"/>
              </a:xfrm>
              <a:prstGeom prst="rect">
                <a:avLst/>
              </a:prstGeom>
              <a:blipFill>
                <a:blip r:embed="rId3"/>
                <a:stretch>
                  <a:fillRect l="-1183" b="-4386"/>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47AEC2E-1E04-DAA2-6136-9AD4C31B53C8}"/>
                  </a:ext>
                </a:extLst>
              </p:cNvPr>
              <p:cNvSpPr txBox="1"/>
              <p:nvPr/>
            </p:nvSpPr>
            <p:spPr>
              <a:xfrm>
                <a:off x="237066" y="3725333"/>
                <a:ext cx="4265720" cy="143488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3c. </a:t>
                </a:r>
                <a14:m>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smtClean="0">
                            <a:solidFill>
                              <a:schemeClr val="accent1"/>
                            </a:solidFill>
                            <a:latin typeface="Cambria Math" panose="02040503050406030204" pitchFamily="18" charset="0"/>
                          </a:rPr>
                          <m:t>𝐯𝐨𝐥𝐮𝐦𝐞</m:t>
                        </m:r>
                      </m:den>
                    </m:f>
                  </m:oMath>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𝟐𝟓</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smtClean="0">
                              <a:solidFill>
                                <a:schemeClr val="accent1"/>
                              </a:solidFill>
                              <a:latin typeface="Cambria Math" panose="02040503050406030204" pitchFamily="18" charset="0"/>
                            </a:rPr>
                            <m:t>𝟐</m:t>
                          </m:r>
                        </m:den>
                      </m:f>
                    </m:oMath>
                  </m:oMathPara>
                </a14:m>
                <a:endParaRPr lang="en-GB" sz="20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𝟓</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oMath>
                  </m:oMathPara>
                </a14:m>
                <a:endParaRPr lang="en-GB" sz="2000" b="1" dirty="0">
                  <a:solidFill>
                    <a:schemeClr val="accent1"/>
                  </a:solidFill>
                  <a:latin typeface="Century Gothic" panose="020B0502020202020204" pitchFamily="34" charset="0"/>
                </a:endParaRPr>
              </a:p>
            </p:txBody>
          </p:sp>
        </mc:Choice>
        <mc:Fallback>
          <p:sp>
            <p:nvSpPr>
              <p:cNvPr id="5" name="TextBox 4">
                <a:extLst>
                  <a:ext uri="{FF2B5EF4-FFF2-40B4-BE49-F238E27FC236}">
                    <a16:creationId xmlns:a16="http://schemas.microsoft.com/office/drawing/2014/main" id="{147AEC2E-1E04-DAA2-6136-9AD4C31B53C8}"/>
                  </a:ext>
                </a:extLst>
              </p:cNvPr>
              <p:cNvSpPr txBox="1">
                <a:spLocks noRot="1" noChangeAspect="1" noMove="1" noResize="1" noEditPoints="1" noAdjustHandles="1" noChangeArrowheads="1" noChangeShapeType="1" noTextEdit="1"/>
              </p:cNvSpPr>
              <p:nvPr/>
            </p:nvSpPr>
            <p:spPr>
              <a:xfrm>
                <a:off x="237066" y="3725333"/>
                <a:ext cx="4265720" cy="1434880"/>
              </a:xfrm>
              <a:prstGeom prst="rect">
                <a:avLst/>
              </a:prstGeom>
              <a:blipFill>
                <a:blip r:embed="rId4"/>
                <a:stretch>
                  <a:fillRect l="-1484" b="-4386"/>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DC4B246-D718-5C24-96A4-528C6D099B53}"/>
                  </a:ext>
                </a:extLst>
              </p:cNvPr>
              <p:cNvSpPr txBox="1"/>
              <p:nvPr/>
            </p:nvSpPr>
            <p:spPr>
              <a:xfrm>
                <a:off x="253999" y="5249333"/>
                <a:ext cx="4272132" cy="143488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3d. </a:t>
                </a:r>
                <a14:m>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smtClean="0">
                            <a:solidFill>
                              <a:schemeClr val="accent1"/>
                            </a:solidFill>
                            <a:latin typeface="Cambria Math" panose="02040503050406030204" pitchFamily="18" charset="0"/>
                          </a:rPr>
                          <m:t>𝐯𝐨𝐥𝐮𝐦𝐞</m:t>
                        </m:r>
                      </m:den>
                    </m:f>
                  </m:oMath>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𝟏𝟎</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𝟎𝟎𝟓</m:t>
                          </m:r>
                        </m:den>
                      </m:f>
                    </m:oMath>
                  </m:oMathPara>
                </a14:m>
                <a:endParaRPr lang="en-GB" sz="20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𝟎𝟓</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oMath>
                  </m:oMathPara>
                </a14:m>
                <a:endParaRPr lang="en-GB" sz="2000" b="1" dirty="0">
                  <a:solidFill>
                    <a:schemeClr val="accent1"/>
                  </a:solidFill>
                  <a:latin typeface="Century Gothic" panose="020B0502020202020204" pitchFamily="34" charset="0"/>
                </a:endParaRPr>
              </a:p>
            </p:txBody>
          </p:sp>
        </mc:Choice>
        <mc:Fallback>
          <p:sp>
            <p:nvSpPr>
              <p:cNvPr id="6" name="TextBox 5">
                <a:extLst>
                  <a:ext uri="{FF2B5EF4-FFF2-40B4-BE49-F238E27FC236}">
                    <a16:creationId xmlns:a16="http://schemas.microsoft.com/office/drawing/2014/main" id="{EDC4B246-D718-5C24-96A4-528C6D099B53}"/>
                  </a:ext>
                </a:extLst>
              </p:cNvPr>
              <p:cNvSpPr txBox="1">
                <a:spLocks noRot="1" noChangeAspect="1" noMove="1" noResize="1" noEditPoints="1" noAdjustHandles="1" noChangeArrowheads="1" noChangeShapeType="1" noTextEdit="1"/>
              </p:cNvSpPr>
              <p:nvPr/>
            </p:nvSpPr>
            <p:spPr>
              <a:xfrm>
                <a:off x="253999" y="5249333"/>
                <a:ext cx="4272132" cy="1434880"/>
              </a:xfrm>
              <a:prstGeom prst="rect">
                <a:avLst/>
              </a:prstGeom>
              <a:blipFill>
                <a:blip r:embed="rId5"/>
                <a:stretch>
                  <a:fillRect l="-1780" b="-4386"/>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2EBFB38A-4B7D-B279-1BAE-58D7AE63ADBA}"/>
                  </a:ext>
                </a:extLst>
              </p:cNvPr>
              <p:cNvSpPr txBox="1"/>
              <p:nvPr/>
            </p:nvSpPr>
            <p:spPr>
              <a:xfrm>
                <a:off x="4622798" y="745066"/>
                <a:ext cx="4265720" cy="1467389"/>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3e. </a:t>
                </a:r>
                <a14:m>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smtClean="0">
                            <a:solidFill>
                              <a:schemeClr val="accent1"/>
                            </a:solidFill>
                            <a:latin typeface="Cambria Math" panose="02040503050406030204" pitchFamily="18" charset="0"/>
                          </a:rPr>
                          <m:t>𝐯𝐨𝐥𝐮𝐦𝐞</m:t>
                        </m:r>
                      </m:den>
                    </m:f>
                  </m:oMath>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𝟏</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m:t>
                          </m:r>
                        </m:den>
                      </m:f>
                    </m:oMath>
                  </m:oMathPara>
                </a14:m>
                <a:endParaRPr lang="en-GB" sz="20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oMath>
                  </m:oMathPara>
                </a14:m>
                <a:endParaRPr lang="en-GB" sz="2000" b="1" dirty="0">
                  <a:solidFill>
                    <a:schemeClr val="accent1"/>
                  </a:solidFill>
                  <a:latin typeface="Century Gothic" panose="020B0502020202020204" pitchFamily="34" charset="0"/>
                </a:endParaRPr>
              </a:p>
            </p:txBody>
          </p:sp>
        </mc:Choice>
        <mc:Fallback>
          <p:sp>
            <p:nvSpPr>
              <p:cNvPr id="7" name="TextBox 6">
                <a:extLst>
                  <a:ext uri="{FF2B5EF4-FFF2-40B4-BE49-F238E27FC236}">
                    <a16:creationId xmlns:a16="http://schemas.microsoft.com/office/drawing/2014/main" id="{2EBFB38A-4B7D-B279-1BAE-58D7AE63ADBA}"/>
                  </a:ext>
                </a:extLst>
              </p:cNvPr>
              <p:cNvSpPr txBox="1">
                <a:spLocks noRot="1" noChangeAspect="1" noMove="1" noResize="1" noEditPoints="1" noAdjustHandles="1" noChangeArrowheads="1" noChangeShapeType="1" noTextEdit="1"/>
              </p:cNvSpPr>
              <p:nvPr/>
            </p:nvSpPr>
            <p:spPr>
              <a:xfrm>
                <a:off x="4622798" y="745066"/>
                <a:ext cx="4265720" cy="1467389"/>
              </a:xfrm>
              <a:prstGeom prst="rect">
                <a:avLst/>
              </a:prstGeom>
              <a:blipFill>
                <a:blip r:embed="rId6"/>
                <a:stretch>
                  <a:fillRect l="-1187" b="-2564"/>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82973B9-49D0-2248-D8EE-754E26AD0ACC}"/>
                  </a:ext>
                </a:extLst>
              </p:cNvPr>
              <p:cNvSpPr txBox="1"/>
              <p:nvPr/>
            </p:nvSpPr>
            <p:spPr>
              <a:xfrm>
                <a:off x="4673599" y="2404533"/>
                <a:ext cx="4272132" cy="1432315"/>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4a. </a:t>
                </a:r>
                <a14:m>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smtClean="0">
                            <a:solidFill>
                              <a:schemeClr val="accent1"/>
                            </a:solidFill>
                            <a:latin typeface="Cambria Math" panose="02040503050406030204" pitchFamily="18" charset="0"/>
                          </a:rPr>
                          <m:t>𝐯𝐨𝐥𝐮𝐦𝐞</m:t>
                        </m:r>
                      </m:den>
                    </m:f>
                  </m:oMath>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𝟏</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𝟑</m:t>
                          </m:r>
                        </m:num>
                        <m:den>
                          <m:r>
                            <a:rPr lang="en-GB" sz="2000" b="1" i="0" smtClean="0">
                              <a:solidFill>
                                <a:schemeClr val="accent1"/>
                              </a:solidFill>
                              <a:latin typeface="Cambria Math" panose="02040503050406030204" pitchFamily="18" charset="0"/>
                            </a:rPr>
                            <m:t>𝐯𝐨𝐥𝐮𝐦𝐞</m:t>
                          </m:r>
                        </m:den>
                      </m:f>
                    </m:oMath>
                  </m:oMathPara>
                </a14:m>
                <a:endParaRPr lang="en-GB" sz="20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𝐕𝐨𝐥𝐮𝐦𝐞</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𝟑</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𝐝𝐦𝟑</m:t>
                      </m:r>
                    </m:oMath>
                  </m:oMathPara>
                </a14:m>
                <a:endParaRPr lang="en-GB" sz="2000" b="1" baseline="30000" dirty="0">
                  <a:solidFill>
                    <a:schemeClr val="accent1"/>
                  </a:solidFill>
                  <a:latin typeface="Century Gothic" panose="020B0502020202020204" pitchFamily="34" charset="0"/>
                </a:endParaRPr>
              </a:p>
            </p:txBody>
          </p:sp>
        </mc:Choice>
        <mc:Fallback>
          <p:sp>
            <p:nvSpPr>
              <p:cNvPr id="8" name="TextBox 7">
                <a:extLst>
                  <a:ext uri="{FF2B5EF4-FFF2-40B4-BE49-F238E27FC236}">
                    <a16:creationId xmlns:a16="http://schemas.microsoft.com/office/drawing/2014/main" id="{582973B9-49D0-2248-D8EE-754E26AD0ACC}"/>
                  </a:ext>
                </a:extLst>
              </p:cNvPr>
              <p:cNvSpPr txBox="1">
                <a:spLocks noRot="1" noChangeAspect="1" noMove="1" noResize="1" noEditPoints="1" noAdjustHandles="1" noChangeArrowheads="1" noChangeShapeType="1" noTextEdit="1"/>
              </p:cNvSpPr>
              <p:nvPr/>
            </p:nvSpPr>
            <p:spPr>
              <a:xfrm>
                <a:off x="4673599" y="2404533"/>
                <a:ext cx="4272132" cy="1432315"/>
              </a:xfrm>
              <a:prstGeom prst="rect">
                <a:avLst/>
              </a:prstGeom>
              <a:blipFill>
                <a:blip r:embed="rId7"/>
                <a:stretch>
                  <a:fillRect l="-1780" b="-4425"/>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6B9B45C5-E7FA-C309-62A8-66DF96782C7E}"/>
                  </a:ext>
                </a:extLst>
              </p:cNvPr>
              <p:cNvSpPr txBox="1"/>
              <p:nvPr/>
            </p:nvSpPr>
            <p:spPr>
              <a:xfrm>
                <a:off x="4673599" y="3826933"/>
                <a:ext cx="4272132" cy="1447319"/>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4b. </a:t>
                </a:r>
                <a14:m>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smtClean="0">
                            <a:solidFill>
                              <a:schemeClr val="accent1"/>
                            </a:solidFill>
                            <a:latin typeface="Cambria Math" panose="02040503050406030204" pitchFamily="18" charset="0"/>
                          </a:rPr>
                          <m:t>𝐯𝐨𝐥𝐮𝐦𝐞</m:t>
                        </m:r>
                      </m:den>
                    </m:f>
                  </m:oMath>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𝟐</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𝟏</m:t>
                          </m:r>
                        </m:num>
                        <m:den>
                          <m:r>
                            <a:rPr lang="en-GB" sz="2000" b="1" i="0" smtClean="0">
                              <a:solidFill>
                                <a:schemeClr val="accent1"/>
                              </a:solidFill>
                              <a:latin typeface="Cambria Math" panose="02040503050406030204" pitchFamily="18" charset="0"/>
                            </a:rPr>
                            <m:t>𝐯𝐨𝐥𝐮𝐦𝐞</m:t>
                          </m:r>
                        </m:den>
                      </m:f>
                    </m:oMath>
                  </m:oMathPara>
                </a14:m>
                <a:endParaRPr lang="en-GB" sz="20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𝐕𝐨𝐥𝐮𝐦𝐞</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𝟓</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𝐝𝐦𝟑</m:t>
                      </m:r>
                    </m:oMath>
                  </m:oMathPara>
                </a14:m>
                <a:endParaRPr lang="en-GB" sz="2000" b="1" baseline="30000" dirty="0">
                  <a:solidFill>
                    <a:schemeClr val="accent1"/>
                  </a:solidFill>
                  <a:latin typeface="Century Gothic" panose="020B0502020202020204" pitchFamily="34" charset="0"/>
                </a:endParaRPr>
              </a:p>
            </p:txBody>
          </p:sp>
        </mc:Choice>
        <mc:Fallback>
          <p:sp>
            <p:nvSpPr>
              <p:cNvPr id="9" name="TextBox 8">
                <a:extLst>
                  <a:ext uri="{FF2B5EF4-FFF2-40B4-BE49-F238E27FC236}">
                    <a16:creationId xmlns:a16="http://schemas.microsoft.com/office/drawing/2014/main" id="{6B9B45C5-E7FA-C309-62A8-66DF96782C7E}"/>
                  </a:ext>
                </a:extLst>
              </p:cNvPr>
              <p:cNvSpPr txBox="1">
                <a:spLocks noRot="1" noChangeAspect="1" noMove="1" noResize="1" noEditPoints="1" noAdjustHandles="1" noChangeArrowheads="1" noChangeShapeType="1" noTextEdit="1"/>
              </p:cNvSpPr>
              <p:nvPr/>
            </p:nvSpPr>
            <p:spPr>
              <a:xfrm>
                <a:off x="4673599" y="3826933"/>
                <a:ext cx="4272132" cy="1447319"/>
              </a:xfrm>
              <a:prstGeom prst="rect">
                <a:avLst/>
              </a:prstGeom>
              <a:blipFill>
                <a:blip r:embed="rId8"/>
                <a:stretch>
                  <a:fillRect l="-1780" b="-2609"/>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1B1C7E14-6E2C-9763-2943-AF87A65853E0}"/>
                  </a:ext>
                </a:extLst>
              </p:cNvPr>
              <p:cNvSpPr txBox="1"/>
              <p:nvPr/>
            </p:nvSpPr>
            <p:spPr>
              <a:xfrm>
                <a:off x="4656666" y="5266266"/>
                <a:ext cx="4265720" cy="1447319"/>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4c. </a:t>
                </a:r>
                <a14:m>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smtClean="0">
                            <a:solidFill>
                              <a:schemeClr val="accent1"/>
                            </a:solidFill>
                            <a:latin typeface="Cambria Math" panose="02040503050406030204" pitchFamily="18" charset="0"/>
                          </a:rPr>
                          <m:t>𝐯𝐨𝐥𝐮𝐦𝐞</m:t>
                        </m:r>
                      </m:den>
                    </m:f>
                  </m:oMath>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𝟎𝟓</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𝟓</m:t>
                          </m:r>
                        </m:num>
                        <m:den>
                          <m:r>
                            <a:rPr lang="en-GB" sz="2000" b="1" i="0" smtClean="0">
                              <a:solidFill>
                                <a:schemeClr val="accent1"/>
                              </a:solidFill>
                              <a:latin typeface="Cambria Math" panose="02040503050406030204" pitchFamily="18" charset="0"/>
                            </a:rPr>
                            <m:t>𝐯𝐨𝐥𝐮𝐦𝐞</m:t>
                          </m:r>
                        </m:den>
                      </m:f>
                    </m:oMath>
                  </m:oMathPara>
                </a14:m>
                <a:endParaRPr lang="en-GB" sz="20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𝐕𝐨𝐥𝐮𝐦𝐞</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𝟏𝟎𝟎</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𝐝𝐦𝟑</m:t>
                      </m:r>
                    </m:oMath>
                  </m:oMathPara>
                </a14:m>
                <a:endParaRPr lang="en-GB" sz="2000" b="1" baseline="30000" dirty="0">
                  <a:solidFill>
                    <a:schemeClr val="accent1"/>
                  </a:solidFill>
                  <a:latin typeface="Century Gothic" panose="020B0502020202020204" pitchFamily="34" charset="0"/>
                </a:endParaRPr>
              </a:p>
            </p:txBody>
          </p:sp>
        </mc:Choice>
        <mc:Fallback>
          <p:sp>
            <p:nvSpPr>
              <p:cNvPr id="10" name="TextBox 9">
                <a:extLst>
                  <a:ext uri="{FF2B5EF4-FFF2-40B4-BE49-F238E27FC236}">
                    <a16:creationId xmlns:a16="http://schemas.microsoft.com/office/drawing/2014/main" id="{1B1C7E14-6E2C-9763-2943-AF87A65853E0}"/>
                  </a:ext>
                </a:extLst>
              </p:cNvPr>
              <p:cNvSpPr txBox="1">
                <a:spLocks noRot="1" noChangeAspect="1" noMove="1" noResize="1" noEditPoints="1" noAdjustHandles="1" noChangeArrowheads="1" noChangeShapeType="1" noTextEdit="1"/>
              </p:cNvSpPr>
              <p:nvPr/>
            </p:nvSpPr>
            <p:spPr>
              <a:xfrm>
                <a:off x="4656666" y="5266266"/>
                <a:ext cx="4265720" cy="1447319"/>
              </a:xfrm>
              <a:prstGeom prst="rect">
                <a:avLst/>
              </a:prstGeom>
              <a:blipFill>
                <a:blip r:embed="rId9"/>
                <a:stretch>
                  <a:fillRect l="-1484" b="-3478"/>
                </a:stretch>
              </a:blipFill>
            </p:spPr>
            <p:txBody>
              <a:bodyPr/>
              <a:lstStyle/>
              <a:p>
                <a:r>
                  <a:rPr lang="en-GB">
                    <a:noFill/>
                  </a:rPr>
                  <a:t> </a:t>
                </a:r>
              </a:p>
            </p:txBody>
          </p:sp>
        </mc:Fallback>
      </mc:AlternateContent>
    </p:spTree>
    <p:extLst>
      <p:ext uri="{BB962C8B-B14F-4D97-AF65-F5344CB8AC3E}">
        <p14:creationId xmlns:p14="http://schemas.microsoft.com/office/powerpoint/2010/main" val="1415506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D36B4-D536-1567-4958-47AA1EE8FE7F}"/>
              </a:ext>
            </a:extLst>
          </p:cNvPr>
          <p:cNvSpPr>
            <a:spLocks noGrp="1"/>
          </p:cNvSpPr>
          <p:nvPr>
            <p:ph type="title"/>
          </p:nvPr>
        </p:nvSpPr>
        <p:spPr/>
        <p:txBody>
          <a:bodyPr/>
          <a:lstStyle/>
          <a:p>
            <a:r>
              <a:rPr lang="en-GB" dirty="0">
                <a:latin typeface="Century Gothic" panose="020B0502020202020204" pitchFamily="34" charset="0"/>
              </a:rPr>
              <a:t>Answers</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A9EDED59-985E-F3C2-8BF7-532AEDBFB60C}"/>
                  </a:ext>
                </a:extLst>
              </p:cNvPr>
              <p:cNvSpPr txBox="1"/>
              <p:nvPr/>
            </p:nvSpPr>
            <p:spPr>
              <a:xfrm>
                <a:off x="440265" y="863599"/>
                <a:ext cx="4272132" cy="1447319"/>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4d. </a:t>
                </a:r>
                <a14:m>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smtClean="0">
                            <a:solidFill>
                              <a:schemeClr val="accent1"/>
                            </a:solidFill>
                            <a:latin typeface="Cambria Math" panose="02040503050406030204" pitchFamily="18" charset="0"/>
                          </a:rPr>
                          <m:t>𝐯𝐨𝐥𝐮𝐦𝐞</m:t>
                        </m:r>
                      </m:den>
                    </m:f>
                  </m:oMath>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𝟎𝟎𝟐</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𝟓</m:t>
                          </m:r>
                        </m:num>
                        <m:den>
                          <m:r>
                            <a:rPr lang="en-GB" sz="2000" b="1" i="0" smtClean="0">
                              <a:solidFill>
                                <a:schemeClr val="accent1"/>
                              </a:solidFill>
                              <a:latin typeface="Cambria Math" panose="02040503050406030204" pitchFamily="18" charset="0"/>
                            </a:rPr>
                            <m:t>𝐯𝐨𝐥𝐮𝐦𝐞</m:t>
                          </m:r>
                        </m:den>
                      </m:f>
                    </m:oMath>
                  </m:oMathPara>
                </a14:m>
                <a:endParaRPr lang="en-GB" sz="20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𝐕𝐨𝐥𝐮𝐦𝐞</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𝟐𝟓𝟎</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𝐝𝐦𝟑</m:t>
                      </m:r>
                    </m:oMath>
                  </m:oMathPara>
                </a14:m>
                <a:endParaRPr lang="en-GB" sz="2000" b="1" baseline="30000" dirty="0">
                  <a:solidFill>
                    <a:schemeClr val="accent1"/>
                  </a:solidFill>
                  <a:latin typeface="Century Gothic" panose="020B0502020202020204" pitchFamily="34" charset="0"/>
                </a:endParaRPr>
              </a:p>
            </p:txBody>
          </p:sp>
        </mc:Choice>
        <mc:Fallback>
          <p:sp>
            <p:nvSpPr>
              <p:cNvPr id="3" name="TextBox 2">
                <a:extLst>
                  <a:ext uri="{FF2B5EF4-FFF2-40B4-BE49-F238E27FC236}">
                    <a16:creationId xmlns:a16="http://schemas.microsoft.com/office/drawing/2014/main" id="{A9EDED59-985E-F3C2-8BF7-532AEDBFB60C}"/>
                  </a:ext>
                </a:extLst>
              </p:cNvPr>
              <p:cNvSpPr txBox="1">
                <a:spLocks noRot="1" noChangeAspect="1" noMove="1" noResize="1" noEditPoints="1" noAdjustHandles="1" noChangeArrowheads="1" noChangeShapeType="1" noTextEdit="1"/>
              </p:cNvSpPr>
              <p:nvPr/>
            </p:nvSpPr>
            <p:spPr>
              <a:xfrm>
                <a:off x="440265" y="863599"/>
                <a:ext cx="4272132" cy="1447319"/>
              </a:xfrm>
              <a:prstGeom prst="rect">
                <a:avLst/>
              </a:prstGeom>
              <a:blipFill>
                <a:blip r:embed="rId2"/>
                <a:stretch>
                  <a:fillRect l="-1479" b="-4386"/>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3492D16F-1088-2681-F780-598F20064E0F}"/>
                  </a:ext>
                </a:extLst>
              </p:cNvPr>
              <p:cNvSpPr txBox="1"/>
              <p:nvPr/>
            </p:nvSpPr>
            <p:spPr>
              <a:xfrm>
                <a:off x="474133" y="2404533"/>
                <a:ext cx="4265720" cy="1447319"/>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4e. </a:t>
                </a:r>
                <a14:m>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smtClean="0">
                            <a:solidFill>
                              <a:schemeClr val="accent1"/>
                            </a:solidFill>
                            <a:latin typeface="Cambria Math" panose="02040503050406030204" pitchFamily="18" charset="0"/>
                          </a:rPr>
                          <m:t>𝐯𝐨𝐥𝐮𝐦𝐞</m:t>
                        </m:r>
                      </m:den>
                    </m:f>
                  </m:oMath>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𝟏𝟐𝟓</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𝟏𝟐</m:t>
                          </m:r>
                        </m:num>
                        <m:den>
                          <m:r>
                            <a:rPr lang="en-GB" sz="2000" b="1" i="0" smtClean="0">
                              <a:solidFill>
                                <a:schemeClr val="accent1"/>
                              </a:solidFill>
                              <a:latin typeface="Cambria Math" panose="02040503050406030204" pitchFamily="18" charset="0"/>
                            </a:rPr>
                            <m:t>𝐯𝐨𝐥𝐮𝐦𝐞</m:t>
                          </m:r>
                        </m:den>
                      </m:f>
                    </m:oMath>
                  </m:oMathPara>
                </a14:m>
                <a:endParaRPr lang="en-GB" sz="20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𝐕𝐨𝐥𝐮𝐦𝐞</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𝟗𝟔</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𝐝𝐦𝟑</m:t>
                      </m:r>
                    </m:oMath>
                  </m:oMathPara>
                </a14:m>
                <a:endParaRPr lang="en-GB" sz="2000" b="1" baseline="30000" dirty="0">
                  <a:solidFill>
                    <a:schemeClr val="accent1"/>
                  </a:solidFill>
                  <a:latin typeface="Century Gothic" panose="020B0502020202020204" pitchFamily="34" charset="0"/>
                </a:endParaRPr>
              </a:p>
            </p:txBody>
          </p:sp>
        </mc:Choice>
        <mc:Fallback>
          <p:sp>
            <p:nvSpPr>
              <p:cNvPr id="4" name="TextBox 3">
                <a:extLst>
                  <a:ext uri="{FF2B5EF4-FFF2-40B4-BE49-F238E27FC236}">
                    <a16:creationId xmlns:a16="http://schemas.microsoft.com/office/drawing/2014/main" id="{3492D16F-1088-2681-F780-598F20064E0F}"/>
                  </a:ext>
                </a:extLst>
              </p:cNvPr>
              <p:cNvSpPr txBox="1">
                <a:spLocks noRot="1" noChangeAspect="1" noMove="1" noResize="1" noEditPoints="1" noAdjustHandles="1" noChangeArrowheads="1" noChangeShapeType="1" noTextEdit="1"/>
              </p:cNvSpPr>
              <p:nvPr/>
            </p:nvSpPr>
            <p:spPr>
              <a:xfrm>
                <a:off x="474133" y="2404533"/>
                <a:ext cx="4265720" cy="1447319"/>
              </a:xfrm>
              <a:prstGeom prst="rect">
                <a:avLst/>
              </a:prstGeom>
              <a:blipFill>
                <a:blip r:embed="rId3"/>
                <a:stretch>
                  <a:fillRect l="-1484" b="-2609"/>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680534A0-FBBE-5982-8308-1D4D1BEF71D7}"/>
                  </a:ext>
                </a:extLst>
              </p:cNvPr>
              <p:cNvSpPr txBox="1"/>
              <p:nvPr/>
            </p:nvSpPr>
            <p:spPr>
              <a:xfrm>
                <a:off x="457200" y="4047067"/>
                <a:ext cx="1773242" cy="40011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5a. </a:t>
                </a:r>
                <a14:m>
                  <m:oMath xmlns:m="http://schemas.openxmlformats.org/officeDocument/2006/math">
                    <m:r>
                      <a:rPr lang="en-GB" sz="2000" b="1" i="0" smtClean="0">
                        <a:solidFill>
                          <a:schemeClr val="accent1"/>
                        </a:solidFill>
                        <a:latin typeface="Cambria Math" panose="02040503050406030204" pitchFamily="18" charset="0"/>
                      </a:rPr>
                      <m:t>𝟑𝟎𝟎𝟎</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𝐜𝐦𝟑</m:t>
                    </m:r>
                  </m:oMath>
                </a14:m>
                <a:endParaRPr lang="en-GB" sz="2000" b="1" baseline="30000" dirty="0">
                  <a:solidFill>
                    <a:schemeClr val="accent1"/>
                  </a:solidFill>
                  <a:latin typeface="Century Gothic" panose="020B0502020202020204" pitchFamily="34" charset="0"/>
                </a:endParaRPr>
              </a:p>
            </p:txBody>
          </p:sp>
        </mc:Choice>
        <mc:Fallback>
          <p:sp>
            <p:nvSpPr>
              <p:cNvPr id="5" name="TextBox 4">
                <a:extLst>
                  <a:ext uri="{FF2B5EF4-FFF2-40B4-BE49-F238E27FC236}">
                    <a16:creationId xmlns:a16="http://schemas.microsoft.com/office/drawing/2014/main" id="{680534A0-FBBE-5982-8308-1D4D1BEF71D7}"/>
                  </a:ext>
                </a:extLst>
              </p:cNvPr>
              <p:cNvSpPr txBox="1">
                <a:spLocks noRot="1" noChangeAspect="1" noMove="1" noResize="1" noEditPoints="1" noAdjustHandles="1" noChangeArrowheads="1" noChangeShapeType="1" noTextEdit="1"/>
              </p:cNvSpPr>
              <p:nvPr/>
            </p:nvSpPr>
            <p:spPr>
              <a:xfrm>
                <a:off x="457200" y="4047067"/>
                <a:ext cx="1773242" cy="400110"/>
              </a:xfrm>
              <a:prstGeom prst="rect">
                <a:avLst/>
              </a:prstGeom>
              <a:blipFill>
                <a:blip r:embed="rId4"/>
                <a:stretch>
                  <a:fillRect l="-3571" t="-9091" r="-1429" b="-24242"/>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65CEF98-ACA7-C661-4F0B-0BE5BB46F73D}"/>
                  </a:ext>
                </a:extLst>
              </p:cNvPr>
              <p:cNvSpPr txBox="1"/>
              <p:nvPr/>
            </p:nvSpPr>
            <p:spPr>
              <a:xfrm>
                <a:off x="474133" y="4419600"/>
                <a:ext cx="1619354" cy="40011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5b. </a:t>
                </a:r>
                <a14:m>
                  <m:oMath xmlns:m="http://schemas.openxmlformats.org/officeDocument/2006/math">
                    <m:r>
                      <a:rPr lang="en-GB" sz="2000" b="1" i="0" smtClean="0">
                        <a:solidFill>
                          <a:schemeClr val="accent1"/>
                        </a:solidFill>
                        <a:latin typeface="Cambria Math" panose="02040503050406030204" pitchFamily="18" charset="0"/>
                      </a:rPr>
                      <m:t>𝟓𝟎𝟎</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𝐜𝐦𝟑</m:t>
                    </m:r>
                  </m:oMath>
                </a14:m>
                <a:endParaRPr lang="en-GB" sz="2000" b="1" baseline="30000" dirty="0">
                  <a:solidFill>
                    <a:schemeClr val="accent1"/>
                  </a:solidFill>
                  <a:latin typeface="Century Gothic" panose="020B0502020202020204" pitchFamily="34" charset="0"/>
                </a:endParaRPr>
              </a:p>
            </p:txBody>
          </p:sp>
        </mc:Choice>
        <mc:Fallback>
          <p:sp>
            <p:nvSpPr>
              <p:cNvPr id="6" name="TextBox 5">
                <a:extLst>
                  <a:ext uri="{FF2B5EF4-FFF2-40B4-BE49-F238E27FC236}">
                    <a16:creationId xmlns:a16="http://schemas.microsoft.com/office/drawing/2014/main" id="{065CEF98-ACA7-C661-4F0B-0BE5BB46F73D}"/>
                  </a:ext>
                </a:extLst>
              </p:cNvPr>
              <p:cNvSpPr txBox="1">
                <a:spLocks noRot="1" noChangeAspect="1" noMove="1" noResize="1" noEditPoints="1" noAdjustHandles="1" noChangeArrowheads="1" noChangeShapeType="1" noTextEdit="1"/>
              </p:cNvSpPr>
              <p:nvPr/>
            </p:nvSpPr>
            <p:spPr>
              <a:xfrm>
                <a:off x="474133" y="4419600"/>
                <a:ext cx="1619354" cy="400110"/>
              </a:xfrm>
              <a:prstGeom prst="rect">
                <a:avLst/>
              </a:prstGeom>
              <a:blipFill>
                <a:blip r:embed="rId5"/>
                <a:stretch>
                  <a:fillRect l="-3906" t="-9375" r="-2344" b="-2500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839CE299-7D4F-04AD-27D8-F5AD67F832C7}"/>
                  </a:ext>
                </a:extLst>
              </p:cNvPr>
              <p:cNvSpPr txBox="1"/>
              <p:nvPr/>
            </p:nvSpPr>
            <p:spPr>
              <a:xfrm>
                <a:off x="474133" y="4826001"/>
                <a:ext cx="2130711" cy="40011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5c. </a:t>
                </a:r>
                <a14:m>
                  <m:oMath xmlns:m="http://schemas.openxmlformats.org/officeDocument/2006/math">
                    <m:r>
                      <a:rPr lang="en-GB" sz="2000" b="1" i="0" smtClean="0">
                        <a:solidFill>
                          <a:schemeClr val="accent1"/>
                        </a:solidFill>
                        <a:latin typeface="Cambria Math" panose="02040503050406030204" pitchFamily="18" charset="0"/>
                      </a:rPr>
                      <m:t>𝟏𝟎𝟎</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𝟎𝟎𝟎</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𝐜𝐦𝟑</m:t>
                    </m:r>
                  </m:oMath>
                </a14:m>
                <a:endParaRPr lang="en-GB" sz="2000" b="1" baseline="30000" dirty="0">
                  <a:solidFill>
                    <a:schemeClr val="accent1"/>
                  </a:solidFill>
                  <a:latin typeface="Century Gothic" panose="020B0502020202020204" pitchFamily="34" charset="0"/>
                </a:endParaRPr>
              </a:p>
            </p:txBody>
          </p:sp>
        </mc:Choice>
        <mc:Fallback>
          <p:sp>
            <p:nvSpPr>
              <p:cNvPr id="7" name="TextBox 6">
                <a:extLst>
                  <a:ext uri="{FF2B5EF4-FFF2-40B4-BE49-F238E27FC236}">
                    <a16:creationId xmlns:a16="http://schemas.microsoft.com/office/drawing/2014/main" id="{839CE299-7D4F-04AD-27D8-F5AD67F832C7}"/>
                  </a:ext>
                </a:extLst>
              </p:cNvPr>
              <p:cNvSpPr txBox="1">
                <a:spLocks noRot="1" noChangeAspect="1" noMove="1" noResize="1" noEditPoints="1" noAdjustHandles="1" noChangeArrowheads="1" noChangeShapeType="1" noTextEdit="1"/>
              </p:cNvSpPr>
              <p:nvPr/>
            </p:nvSpPr>
            <p:spPr>
              <a:xfrm>
                <a:off x="474133" y="4826001"/>
                <a:ext cx="2130711" cy="400110"/>
              </a:xfrm>
              <a:prstGeom prst="rect">
                <a:avLst/>
              </a:prstGeom>
              <a:blipFill>
                <a:blip r:embed="rId6"/>
                <a:stretch>
                  <a:fillRect l="-2976" t="-9375" r="-1190" b="-28125"/>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3760B16A-02EA-D136-104D-13C48C93426A}"/>
                  </a:ext>
                </a:extLst>
              </p:cNvPr>
              <p:cNvSpPr txBox="1"/>
              <p:nvPr/>
            </p:nvSpPr>
            <p:spPr>
              <a:xfrm>
                <a:off x="491066" y="5232400"/>
                <a:ext cx="2137124" cy="40011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5d. </a:t>
                </a:r>
                <a14:m>
                  <m:oMath xmlns:m="http://schemas.openxmlformats.org/officeDocument/2006/math">
                    <m:r>
                      <a:rPr lang="en-GB" sz="2000" b="1" i="0" smtClean="0">
                        <a:solidFill>
                          <a:schemeClr val="accent1"/>
                        </a:solidFill>
                        <a:latin typeface="Cambria Math" panose="02040503050406030204" pitchFamily="18" charset="0"/>
                      </a:rPr>
                      <m:t>𝟐𝟓𝟎</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𝟎𝟎𝟎</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𝐜𝐦𝟑</m:t>
                    </m:r>
                  </m:oMath>
                </a14:m>
                <a:endParaRPr lang="en-GB" sz="2000" b="1" baseline="30000" dirty="0">
                  <a:solidFill>
                    <a:schemeClr val="accent1"/>
                  </a:solidFill>
                  <a:latin typeface="Century Gothic" panose="020B0502020202020204" pitchFamily="34" charset="0"/>
                </a:endParaRPr>
              </a:p>
            </p:txBody>
          </p:sp>
        </mc:Choice>
        <mc:Fallback>
          <p:sp>
            <p:nvSpPr>
              <p:cNvPr id="8" name="TextBox 7">
                <a:extLst>
                  <a:ext uri="{FF2B5EF4-FFF2-40B4-BE49-F238E27FC236}">
                    <a16:creationId xmlns:a16="http://schemas.microsoft.com/office/drawing/2014/main" id="{3760B16A-02EA-D136-104D-13C48C93426A}"/>
                  </a:ext>
                </a:extLst>
              </p:cNvPr>
              <p:cNvSpPr txBox="1">
                <a:spLocks noRot="1" noChangeAspect="1" noMove="1" noResize="1" noEditPoints="1" noAdjustHandles="1" noChangeArrowheads="1" noChangeShapeType="1" noTextEdit="1"/>
              </p:cNvSpPr>
              <p:nvPr/>
            </p:nvSpPr>
            <p:spPr>
              <a:xfrm>
                <a:off x="491066" y="5232400"/>
                <a:ext cx="2137124" cy="400110"/>
              </a:xfrm>
              <a:prstGeom prst="rect">
                <a:avLst/>
              </a:prstGeom>
              <a:blipFill>
                <a:blip r:embed="rId7"/>
                <a:stretch>
                  <a:fillRect l="-2959" t="-6061" r="-1183" b="-24242"/>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7DD78C69-A18F-CE9A-068F-207A81CD33E3}"/>
                  </a:ext>
                </a:extLst>
              </p:cNvPr>
              <p:cNvSpPr txBox="1"/>
              <p:nvPr/>
            </p:nvSpPr>
            <p:spPr>
              <a:xfrm>
                <a:off x="508000" y="5655734"/>
                <a:ext cx="1976823" cy="40011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5e. </a:t>
                </a:r>
                <a14:m>
                  <m:oMath xmlns:m="http://schemas.openxmlformats.org/officeDocument/2006/math">
                    <m:r>
                      <a:rPr lang="en-GB" sz="2000" b="1" i="0" smtClean="0">
                        <a:solidFill>
                          <a:schemeClr val="accent1"/>
                        </a:solidFill>
                        <a:latin typeface="Cambria Math" panose="02040503050406030204" pitchFamily="18" charset="0"/>
                      </a:rPr>
                      <m:t>𝟗𝟔</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𝟎𝟎𝟎</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𝐜𝐦𝟑</m:t>
                    </m:r>
                  </m:oMath>
                </a14:m>
                <a:endParaRPr lang="en-GB" sz="2000" b="1" baseline="30000" dirty="0">
                  <a:solidFill>
                    <a:schemeClr val="accent1"/>
                  </a:solidFill>
                  <a:latin typeface="Century Gothic" panose="020B0502020202020204" pitchFamily="34" charset="0"/>
                </a:endParaRPr>
              </a:p>
            </p:txBody>
          </p:sp>
        </mc:Choice>
        <mc:Fallback>
          <p:sp>
            <p:nvSpPr>
              <p:cNvPr id="9" name="TextBox 8">
                <a:extLst>
                  <a:ext uri="{FF2B5EF4-FFF2-40B4-BE49-F238E27FC236}">
                    <a16:creationId xmlns:a16="http://schemas.microsoft.com/office/drawing/2014/main" id="{7DD78C69-A18F-CE9A-068F-207A81CD33E3}"/>
                  </a:ext>
                </a:extLst>
              </p:cNvPr>
              <p:cNvSpPr txBox="1">
                <a:spLocks noRot="1" noChangeAspect="1" noMove="1" noResize="1" noEditPoints="1" noAdjustHandles="1" noChangeArrowheads="1" noChangeShapeType="1" noTextEdit="1"/>
              </p:cNvSpPr>
              <p:nvPr/>
            </p:nvSpPr>
            <p:spPr>
              <a:xfrm>
                <a:off x="508000" y="5655734"/>
                <a:ext cx="1976823" cy="400110"/>
              </a:xfrm>
              <a:prstGeom prst="rect">
                <a:avLst/>
              </a:prstGeom>
              <a:blipFill>
                <a:blip r:embed="rId8"/>
                <a:stretch>
                  <a:fillRect l="-2548" t="-9375" r="-1274" b="-28125"/>
                </a:stretch>
              </a:blipFill>
            </p:spPr>
            <p:txBody>
              <a:bodyPr/>
              <a:lstStyle/>
              <a:p>
                <a:r>
                  <a:rPr lang="en-GB">
                    <a:noFill/>
                  </a:rPr>
                  <a:t> </a:t>
                </a:r>
              </a:p>
            </p:txBody>
          </p:sp>
        </mc:Fallback>
      </mc:AlternateContent>
      <p:sp>
        <p:nvSpPr>
          <p:cNvPr id="10" name="TextBox 9">
            <a:extLst>
              <a:ext uri="{FF2B5EF4-FFF2-40B4-BE49-F238E27FC236}">
                <a16:creationId xmlns:a16="http://schemas.microsoft.com/office/drawing/2014/main" id="{4DD8D6BF-58CA-FFB6-D2F1-55EE893CCD6A}"/>
              </a:ext>
            </a:extLst>
          </p:cNvPr>
          <p:cNvSpPr txBox="1"/>
          <p:nvPr/>
        </p:nvSpPr>
        <p:spPr>
          <a:xfrm>
            <a:off x="6062133" y="863600"/>
            <a:ext cx="1003801" cy="40011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6a. 1:1</a:t>
            </a:r>
            <a:endParaRPr lang="en-GB" sz="2000" b="1" baseline="30000" dirty="0">
              <a:solidFill>
                <a:schemeClr val="accent1"/>
              </a:solidFill>
              <a:latin typeface="Century Gothic" panose="020B0502020202020204" pitchFamily="34" charset="0"/>
            </a:endParaRPr>
          </a:p>
        </p:txBody>
      </p:sp>
      <p:sp>
        <p:nvSpPr>
          <p:cNvPr id="11" name="TextBox 10">
            <a:extLst>
              <a:ext uri="{FF2B5EF4-FFF2-40B4-BE49-F238E27FC236}">
                <a16:creationId xmlns:a16="http://schemas.microsoft.com/office/drawing/2014/main" id="{7ABEAC27-067C-9EF9-A5FE-CC332AB25384}"/>
              </a:ext>
            </a:extLst>
          </p:cNvPr>
          <p:cNvSpPr txBox="1"/>
          <p:nvPr/>
        </p:nvSpPr>
        <p:spPr>
          <a:xfrm>
            <a:off x="6079066" y="1337733"/>
            <a:ext cx="1003801" cy="40011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6b. 1:1</a:t>
            </a:r>
            <a:endParaRPr lang="en-GB" sz="2000" b="1" baseline="30000" dirty="0">
              <a:solidFill>
                <a:schemeClr val="accent1"/>
              </a:solidFill>
              <a:latin typeface="Century Gothic" panose="020B0502020202020204" pitchFamily="34" charset="0"/>
            </a:endParaRPr>
          </a:p>
        </p:txBody>
      </p:sp>
      <p:sp>
        <p:nvSpPr>
          <p:cNvPr id="12" name="TextBox 11">
            <a:extLst>
              <a:ext uri="{FF2B5EF4-FFF2-40B4-BE49-F238E27FC236}">
                <a16:creationId xmlns:a16="http://schemas.microsoft.com/office/drawing/2014/main" id="{335ABB54-051E-A236-E36B-40FA662B6ACA}"/>
              </a:ext>
            </a:extLst>
          </p:cNvPr>
          <p:cNvSpPr txBox="1"/>
          <p:nvPr/>
        </p:nvSpPr>
        <p:spPr>
          <a:xfrm>
            <a:off x="6096000" y="1794933"/>
            <a:ext cx="997389" cy="40011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6c. 1:1</a:t>
            </a:r>
            <a:endParaRPr lang="en-GB" sz="2000" b="1" baseline="30000" dirty="0">
              <a:solidFill>
                <a:schemeClr val="accent1"/>
              </a:solidFill>
              <a:latin typeface="Century Gothic" panose="020B0502020202020204" pitchFamily="34" charset="0"/>
            </a:endParaRPr>
          </a:p>
        </p:txBody>
      </p:sp>
      <p:sp>
        <p:nvSpPr>
          <p:cNvPr id="13" name="TextBox 12">
            <a:extLst>
              <a:ext uri="{FF2B5EF4-FFF2-40B4-BE49-F238E27FC236}">
                <a16:creationId xmlns:a16="http://schemas.microsoft.com/office/drawing/2014/main" id="{8213A7E1-18AD-FE04-4218-589DF8610D94}"/>
              </a:ext>
            </a:extLst>
          </p:cNvPr>
          <p:cNvSpPr txBox="1"/>
          <p:nvPr/>
        </p:nvSpPr>
        <p:spPr>
          <a:xfrm>
            <a:off x="6096000" y="2269066"/>
            <a:ext cx="1003801" cy="40011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6d. 1:2</a:t>
            </a:r>
            <a:endParaRPr lang="en-GB" sz="2000" b="1" baseline="30000" dirty="0">
              <a:solidFill>
                <a:schemeClr val="accent1"/>
              </a:solidFill>
              <a:latin typeface="Century Gothic" panose="020B0502020202020204" pitchFamily="34" charset="0"/>
            </a:endParaRPr>
          </a:p>
        </p:txBody>
      </p:sp>
      <p:sp>
        <p:nvSpPr>
          <p:cNvPr id="14" name="TextBox 13">
            <a:extLst>
              <a:ext uri="{FF2B5EF4-FFF2-40B4-BE49-F238E27FC236}">
                <a16:creationId xmlns:a16="http://schemas.microsoft.com/office/drawing/2014/main" id="{4B7CBCAA-C077-22BD-2865-FEE39B7D2C30}"/>
              </a:ext>
            </a:extLst>
          </p:cNvPr>
          <p:cNvSpPr txBox="1"/>
          <p:nvPr/>
        </p:nvSpPr>
        <p:spPr>
          <a:xfrm>
            <a:off x="6095999" y="2709334"/>
            <a:ext cx="997389" cy="40011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6e. 3:1</a:t>
            </a:r>
            <a:endParaRPr lang="en-GB" sz="2000" b="1" baseline="30000" dirty="0">
              <a:solidFill>
                <a:schemeClr val="accent1"/>
              </a:solidFill>
              <a:latin typeface="Century Gothic" panose="020B0502020202020204" pitchFamily="34" charset="0"/>
            </a:endParaRP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ADFB8DD-B709-DA75-67AE-24B56112088B}"/>
                  </a:ext>
                </a:extLst>
              </p:cNvPr>
              <p:cNvSpPr txBox="1"/>
              <p:nvPr/>
            </p:nvSpPr>
            <p:spPr>
              <a:xfrm>
                <a:off x="5994399" y="3352799"/>
                <a:ext cx="4272132" cy="3111557"/>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7a. </a:t>
                </a:r>
                <a14:m>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smtClean="0">
                            <a:solidFill>
                              <a:schemeClr val="accent1"/>
                            </a:solidFill>
                            <a:latin typeface="Cambria Math" panose="02040503050406030204" pitchFamily="18" charset="0"/>
                          </a:rPr>
                          <m:t>𝐯𝐨𝐥𝐮𝐦𝐞</m:t>
                        </m:r>
                      </m:den>
                    </m:f>
                  </m:oMath>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𝟑</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𝟐𝟓</m:t>
                          </m:r>
                        </m:den>
                      </m:f>
                    </m:oMath>
                  </m:oMathPara>
                </a14:m>
                <a:endParaRPr lang="en-GB" sz="20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𝟎𝟕𝟓</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oMath>
                  </m:oMathPara>
                </a14:m>
                <a:endParaRPr lang="en-GB" sz="2000" b="1" dirty="0">
                  <a:solidFill>
                    <a:schemeClr val="accent1"/>
                  </a:solidFill>
                  <a:latin typeface="Century Gothic" panose="020B0502020202020204" pitchFamily="34" charset="0"/>
                </a:endParaRPr>
              </a:p>
              <a:p>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a:solidFill>
                            <a:schemeClr val="accent1"/>
                          </a:solidFill>
                          <a:latin typeface="Cambria Math" panose="02040503050406030204" pitchFamily="18" charset="0"/>
                        </a:rPr>
                        <m:t>𝐍𝐮𝐦𝐛𝐞𝐫</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𝐨𝐟</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𝐦𝐨𝐥𝐞𝐬</m:t>
                      </m:r>
                      <m:r>
                        <a:rPr lang="en-GB" sz="2000" b="1">
                          <a:solidFill>
                            <a:schemeClr val="accent1"/>
                          </a:solidFill>
                          <a:latin typeface="Cambria Math" panose="02040503050406030204" pitchFamily="18" charset="0"/>
                        </a:rPr>
                        <m:t>= </m:t>
                      </m:r>
                      <m:f>
                        <m:fPr>
                          <m:ctrlPr>
                            <a:rPr lang="en-GB" sz="2000" b="1" i="1">
                              <a:solidFill>
                                <a:schemeClr val="accent1"/>
                              </a:solidFill>
                              <a:latin typeface="Cambria Math" panose="02040503050406030204" pitchFamily="18" charset="0"/>
                            </a:rPr>
                          </m:ctrlPr>
                        </m:fPr>
                        <m:num>
                          <m:r>
                            <a:rPr lang="en-GB" sz="2000" b="1">
                              <a:solidFill>
                                <a:schemeClr val="accent1"/>
                              </a:solidFill>
                              <a:latin typeface="Cambria Math" panose="02040503050406030204" pitchFamily="18" charset="0"/>
                            </a:rPr>
                            <m:t>𝐦𝐚𝐬𝐬</m:t>
                          </m:r>
                        </m:num>
                        <m:den>
                          <m:r>
                            <a:rPr lang="en-GB" sz="2000" b="1">
                              <a:solidFill>
                                <a:schemeClr val="accent1"/>
                              </a:solidFill>
                              <a:latin typeface="Cambria Math" panose="02040503050406030204" pitchFamily="18" charset="0"/>
                            </a:rPr>
                            <m:t>𝐌</m:t>
                          </m:r>
                          <m:r>
                            <a:rPr lang="en-GB" sz="2000" b="1" baseline="-25000">
                              <a:solidFill>
                                <a:schemeClr val="accent1"/>
                              </a:solidFill>
                              <a:latin typeface="Cambria Math" panose="02040503050406030204" pitchFamily="18" charset="0"/>
                            </a:rPr>
                            <m:t>𝐫</m:t>
                          </m:r>
                        </m:den>
                      </m:f>
                    </m:oMath>
                  </m:oMathPara>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𝟎𝟕𝟓</m:t>
                      </m:r>
                      <m:r>
                        <a:rPr lang="en-GB" sz="2000" b="1">
                          <a:solidFill>
                            <a:schemeClr val="accent1"/>
                          </a:solidFill>
                          <a:latin typeface="Cambria Math" panose="02040503050406030204" pitchFamily="18" charset="0"/>
                        </a:rPr>
                        <m:t>= </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𝐦𝐚𝐬𝐬</m:t>
                          </m:r>
                        </m:num>
                        <m:den>
                          <m:r>
                            <a:rPr lang="en-GB" sz="2000" b="1" i="1" smtClean="0">
                              <a:solidFill>
                                <a:schemeClr val="accent1"/>
                              </a:solidFill>
                              <a:latin typeface="Cambria Math" panose="02040503050406030204" pitchFamily="18" charset="0"/>
                            </a:rPr>
                            <m:t>𝟖𝟓</m:t>
                          </m:r>
                        </m:den>
                      </m:f>
                    </m:oMath>
                  </m:oMathPara>
                </a14:m>
                <a:endParaRPr lang="en-GB" sz="20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𝐌𝐚𝐬𝐬</m:t>
                      </m:r>
                      <m:r>
                        <a:rPr lang="en-GB" sz="2000" b="1">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𝟔</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𝟑𝟖</m:t>
                      </m:r>
                      <m:r>
                        <a:rPr lang="en-GB" sz="2000" b="1">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𝐠</m:t>
                      </m:r>
                    </m:oMath>
                  </m:oMathPara>
                </a14:m>
                <a:endParaRPr lang="en-GB" sz="2000" b="1" dirty="0">
                  <a:solidFill>
                    <a:schemeClr val="accent1"/>
                  </a:solidFill>
                  <a:latin typeface="Century Gothic" panose="020B0502020202020204" pitchFamily="34" charset="0"/>
                </a:endParaRPr>
              </a:p>
            </p:txBody>
          </p:sp>
        </mc:Choice>
        <mc:Fallback>
          <p:sp>
            <p:nvSpPr>
              <p:cNvPr id="15" name="TextBox 14">
                <a:extLst>
                  <a:ext uri="{FF2B5EF4-FFF2-40B4-BE49-F238E27FC236}">
                    <a16:creationId xmlns:a16="http://schemas.microsoft.com/office/drawing/2014/main" id="{0ADFB8DD-B709-DA75-67AE-24B56112088B}"/>
                  </a:ext>
                </a:extLst>
              </p:cNvPr>
              <p:cNvSpPr txBox="1">
                <a:spLocks noRot="1" noChangeAspect="1" noMove="1" noResize="1" noEditPoints="1" noAdjustHandles="1" noChangeArrowheads="1" noChangeShapeType="1" noTextEdit="1"/>
              </p:cNvSpPr>
              <p:nvPr/>
            </p:nvSpPr>
            <p:spPr>
              <a:xfrm>
                <a:off x="5994399" y="3352799"/>
                <a:ext cx="4272132" cy="3111557"/>
              </a:xfrm>
              <a:prstGeom prst="rect">
                <a:avLst/>
              </a:prstGeom>
              <a:blipFill>
                <a:blip r:embed="rId9"/>
                <a:stretch>
                  <a:fillRect l="-1183" b="-2041"/>
                </a:stretch>
              </a:blipFill>
            </p:spPr>
            <p:txBody>
              <a:bodyPr/>
              <a:lstStyle/>
              <a:p>
                <a:r>
                  <a:rPr lang="en-GB">
                    <a:noFill/>
                  </a:rPr>
                  <a:t> </a:t>
                </a:r>
              </a:p>
            </p:txBody>
          </p:sp>
        </mc:Fallback>
      </mc:AlternateContent>
    </p:spTree>
    <p:extLst>
      <p:ext uri="{BB962C8B-B14F-4D97-AF65-F5344CB8AC3E}">
        <p14:creationId xmlns:p14="http://schemas.microsoft.com/office/powerpoint/2010/main" val="49988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P spid="12" grpId="0"/>
      <p:bldP spid="13" grpId="0"/>
      <p:bldP spid="14" grpId="0"/>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7F95E-4E4B-2E0D-CFB4-2DA66C669C9B}"/>
              </a:ext>
            </a:extLst>
          </p:cNvPr>
          <p:cNvSpPr>
            <a:spLocks noGrp="1"/>
          </p:cNvSpPr>
          <p:nvPr>
            <p:ph type="title"/>
          </p:nvPr>
        </p:nvSpPr>
        <p:spPr/>
        <p:txBody>
          <a:bodyPr/>
          <a:lstStyle/>
          <a:p>
            <a:r>
              <a:rPr lang="en-GB" dirty="0">
                <a:latin typeface="Century Gothic" panose="020B0502020202020204" pitchFamily="34" charset="0"/>
              </a:rPr>
              <a:t>Answers</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1C690709-E2C8-7CB7-BEDA-1047E881CA22}"/>
                  </a:ext>
                </a:extLst>
              </p:cNvPr>
              <p:cNvSpPr txBox="1"/>
              <p:nvPr/>
            </p:nvSpPr>
            <p:spPr>
              <a:xfrm>
                <a:off x="270933" y="732309"/>
                <a:ext cx="4272132" cy="3111557"/>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7b. </a:t>
                </a:r>
                <a14:m>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smtClean="0">
                            <a:solidFill>
                              <a:schemeClr val="accent1"/>
                            </a:solidFill>
                            <a:latin typeface="Cambria Math" panose="02040503050406030204" pitchFamily="18" charset="0"/>
                          </a:rPr>
                          <m:t>𝐯𝐨𝐥𝐮𝐦𝐞</m:t>
                        </m:r>
                      </m:den>
                    </m:f>
                  </m:oMath>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𝟓</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𝟐</m:t>
                          </m:r>
                        </m:den>
                      </m:f>
                    </m:oMath>
                  </m:oMathPara>
                </a14:m>
                <a:endParaRPr lang="en-GB" sz="20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oMath>
                  </m:oMathPara>
                </a14:m>
                <a:endParaRPr lang="en-GB" sz="2000" b="1" dirty="0">
                  <a:solidFill>
                    <a:schemeClr val="accent1"/>
                  </a:solidFill>
                  <a:latin typeface="Century Gothic" panose="020B0502020202020204" pitchFamily="34" charset="0"/>
                </a:endParaRPr>
              </a:p>
              <a:p>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a:solidFill>
                            <a:schemeClr val="accent1"/>
                          </a:solidFill>
                          <a:latin typeface="Cambria Math" panose="02040503050406030204" pitchFamily="18" charset="0"/>
                        </a:rPr>
                        <m:t>𝐍𝐮𝐦𝐛𝐞𝐫</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𝐨𝐟</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𝐦𝐨𝐥𝐞𝐬</m:t>
                      </m:r>
                      <m:r>
                        <a:rPr lang="en-GB" sz="2000" b="1">
                          <a:solidFill>
                            <a:schemeClr val="accent1"/>
                          </a:solidFill>
                          <a:latin typeface="Cambria Math" panose="02040503050406030204" pitchFamily="18" charset="0"/>
                        </a:rPr>
                        <m:t>= </m:t>
                      </m:r>
                      <m:f>
                        <m:fPr>
                          <m:ctrlPr>
                            <a:rPr lang="en-GB" sz="2000" b="1" i="1">
                              <a:solidFill>
                                <a:schemeClr val="accent1"/>
                              </a:solidFill>
                              <a:latin typeface="Cambria Math" panose="02040503050406030204" pitchFamily="18" charset="0"/>
                            </a:rPr>
                          </m:ctrlPr>
                        </m:fPr>
                        <m:num>
                          <m:r>
                            <a:rPr lang="en-GB" sz="2000" b="1">
                              <a:solidFill>
                                <a:schemeClr val="accent1"/>
                              </a:solidFill>
                              <a:latin typeface="Cambria Math" panose="02040503050406030204" pitchFamily="18" charset="0"/>
                            </a:rPr>
                            <m:t>𝐦𝐚𝐬𝐬</m:t>
                          </m:r>
                        </m:num>
                        <m:den>
                          <m:r>
                            <a:rPr lang="en-GB" sz="2000" b="1">
                              <a:solidFill>
                                <a:schemeClr val="accent1"/>
                              </a:solidFill>
                              <a:latin typeface="Cambria Math" panose="02040503050406030204" pitchFamily="18" charset="0"/>
                            </a:rPr>
                            <m:t>𝐌</m:t>
                          </m:r>
                          <m:r>
                            <a:rPr lang="en-GB" sz="2000" b="1" baseline="-25000">
                              <a:solidFill>
                                <a:schemeClr val="accent1"/>
                              </a:solidFill>
                              <a:latin typeface="Cambria Math" panose="02040503050406030204" pitchFamily="18" charset="0"/>
                            </a:rPr>
                            <m:t>𝐫</m:t>
                          </m:r>
                        </m:den>
                      </m:f>
                    </m:oMath>
                  </m:oMathPara>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m:t>
                      </m:r>
                      <m:r>
                        <a:rPr lang="en-GB" sz="2000" b="1">
                          <a:solidFill>
                            <a:schemeClr val="accent1"/>
                          </a:solidFill>
                          <a:latin typeface="Cambria Math" panose="02040503050406030204" pitchFamily="18" charset="0"/>
                        </a:rPr>
                        <m:t>= </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𝐦𝐚𝐬𝐬</m:t>
                          </m:r>
                        </m:num>
                        <m:den>
                          <m:r>
                            <a:rPr lang="en-GB" sz="2000" b="1" i="1" smtClean="0">
                              <a:solidFill>
                                <a:schemeClr val="accent1"/>
                              </a:solidFill>
                              <a:latin typeface="Cambria Math" panose="02040503050406030204" pitchFamily="18" charset="0"/>
                            </a:rPr>
                            <m:t>𝟑𝟔</m:t>
                          </m:r>
                          <m:r>
                            <a:rPr lang="en-GB" sz="2000" b="1" i="1" smtClean="0">
                              <a:solidFill>
                                <a:schemeClr val="accent1"/>
                              </a:solidFill>
                              <a:latin typeface="Cambria Math" panose="02040503050406030204" pitchFamily="18" charset="0"/>
                            </a:rPr>
                            <m:t>.</m:t>
                          </m:r>
                          <m:r>
                            <a:rPr lang="en-GB" sz="2000" b="1" i="1" smtClean="0">
                              <a:solidFill>
                                <a:schemeClr val="accent1"/>
                              </a:solidFill>
                              <a:latin typeface="Cambria Math" panose="02040503050406030204" pitchFamily="18" charset="0"/>
                            </a:rPr>
                            <m:t>𝟓</m:t>
                          </m:r>
                        </m:den>
                      </m:f>
                    </m:oMath>
                  </m:oMathPara>
                </a14:m>
                <a:endParaRPr lang="en-GB" sz="20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𝐌𝐚𝐬𝐬</m:t>
                      </m:r>
                      <m:r>
                        <a:rPr lang="en-GB" sz="2000" b="1">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𝟑</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𝟔𝟓</m:t>
                      </m:r>
                      <m:r>
                        <a:rPr lang="en-GB" sz="2000" b="1">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𝐠</m:t>
                      </m:r>
                    </m:oMath>
                  </m:oMathPara>
                </a14:m>
                <a:endParaRPr lang="en-GB" sz="2000" b="1" dirty="0">
                  <a:solidFill>
                    <a:schemeClr val="accent1"/>
                  </a:solidFill>
                  <a:latin typeface="Century Gothic" panose="020B0502020202020204" pitchFamily="34" charset="0"/>
                </a:endParaRPr>
              </a:p>
            </p:txBody>
          </p:sp>
        </mc:Choice>
        <mc:Fallback>
          <p:sp>
            <p:nvSpPr>
              <p:cNvPr id="4" name="TextBox 3">
                <a:extLst>
                  <a:ext uri="{FF2B5EF4-FFF2-40B4-BE49-F238E27FC236}">
                    <a16:creationId xmlns:a16="http://schemas.microsoft.com/office/drawing/2014/main" id="{1C690709-E2C8-7CB7-BEDA-1047E881CA22}"/>
                  </a:ext>
                </a:extLst>
              </p:cNvPr>
              <p:cNvSpPr txBox="1">
                <a:spLocks noRot="1" noChangeAspect="1" noMove="1" noResize="1" noEditPoints="1" noAdjustHandles="1" noChangeArrowheads="1" noChangeShapeType="1" noTextEdit="1"/>
              </p:cNvSpPr>
              <p:nvPr/>
            </p:nvSpPr>
            <p:spPr>
              <a:xfrm>
                <a:off x="270933" y="732309"/>
                <a:ext cx="4272132" cy="3111557"/>
              </a:xfrm>
              <a:prstGeom prst="rect">
                <a:avLst/>
              </a:prstGeom>
              <a:blipFill>
                <a:blip r:embed="rId2"/>
                <a:stretch>
                  <a:fillRect l="-1484" b="-1626"/>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D0956C14-A474-F1C8-6E4F-1EA54A95549F}"/>
                  </a:ext>
                </a:extLst>
              </p:cNvPr>
              <p:cNvSpPr txBox="1"/>
              <p:nvPr/>
            </p:nvSpPr>
            <p:spPr>
              <a:xfrm>
                <a:off x="321732" y="3746443"/>
                <a:ext cx="4265720" cy="3111557"/>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7c. </a:t>
                </a:r>
                <a14:m>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smtClean="0">
                            <a:solidFill>
                              <a:schemeClr val="accent1"/>
                            </a:solidFill>
                            <a:latin typeface="Cambria Math" panose="02040503050406030204" pitchFamily="18" charset="0"/>
                          </a:rPr>
                          <m:t>𝐯𝐨𝐥𝐮𝐦𝐞</m:t>
                        </m:r>
                      </m:den>
                    </m:f>
                  </m:oMath>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𝟓</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𝟎𝟓</m:t>
                          </m:r>
                        </m:den>
                      </m:f>
                    </m:oMath>
                  </m:oMathPara>
                </a14:m>
                <a:endParaRPr lang="en-GB" sz="20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𝟐𝟓</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oMath>
                  </m:oMathPara>
                </a14:m>
                <a:endParaRPr lang="en-GB" sz="2000" b="1" dirty="0">
                  <a:solidFill>
                    <a:schemeClr val="accent1"/>
                  </a:solidFill>
                  <a:latin typeface="Century Gothic" panose="020B0502020202020204" pitchFamily="34" charset="0"/>
                </a:endParaRPr>
              </a:p>
              <a:p>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a:solidFill>
                            <a:schemeClr val="accent1"/>
                          </a:solidFill>
                          <a:latin typeface="Cambria Math" panose="02040503050406030204" pitchFamily="18" charset="0"/>
                        </a:rPr>
                        <m:t>𝐍𝐮𝐦𝐛𝐞𝐫</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𝐨𝐟</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𝐦𝐨𝐥𝐞𝐬</m:t>
                      </m:r>
                      <m:r>
                        <a:rPr lang="en-GB" sz="2000" b="1">
                          <a:solidFill>
                            <a:schemeClr val="accent1"/>
                          </a:solidFill>
                          <a:latin typeface="Cambria Math" panose="02040503050406030204" pitchFamily="18" charset="0"/>
                        </a:rPr>
                        <m:t>= </m:t>
                      </m:r>
                      <m:f>
                        <m:fPr>
                          <m:ctrlPr>
                            <a:rPr lang="en-GB" sz="2000" b="1" i="1">
                              <a:solidFill>
                                <a:schemeClr val="accent1"/>
                              </a:solidFill>
                              <a:latin typeface="Cambria Math" panose="02040503050406030204" pitchFamily="18" charset="0"/>
                            </a:rPr>
                          </m:ctrlPr>
                        </m:fPr>
                        <m:num>
                          <m:r>
                            <a:rPr lang="en-GB" sz="2000" b="1">
                              <a:solidFill>
                                <a:schemeClr val="accent1"/>
                              </a:solidFill>
                              <a:latin typeface="Cambria Math" panose="02040503050406030204" pitchFamily="18" charset="0"/>
                            </a:rPr>
                            <m:t>𝐦𝐚𝐬𝐬</m:t>
                          </m:r>
                        </m:num>
                        <m:den>
                          <m:r>
                            <a:rPr lang="en-GB" sz="2000" b="1">
                              <a:solidFill>
                                <a:schemeClr val="accent1"/>
                              </a:solidFill>
                              <a:latin typeface="Cambria Math" panose="02040503050406030204" pitchFamily="18" charset="0"/>
                            </a:rPr>
                            <m:t>𝐌</m:t>
                          </m:r>
                          <m:r>
                            <a:rPr lang="en-GB" sz="2000" b="1" baseline="-25000">
                              <a:solidFill>
                                <a:schemeClr val="accent1"/>
                              </a:solidFill>
                              <a:latin typeface="Cambria Math" panose="02040503050406030204" pitchFamily="18" charset="0"/>
                            </a:rPr>
                            <m:t>𝐫</m:t>
                          </m:r>
                        </m:den>
                      </m:f>
                    </m:oMath>
                  </m:oMathPara>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𝟐𝟓</m:t>
                      </m:r>
                      <m:r>
                        <a:rPr lang="en-GB" sz="2000" b="1">
                          <a:solidFill>
                            <a:schemeClr val="accent1"/>
                          </a:solidFill>
                          <a:latin typeface="Cambria Math" panose="02040503050406030204" pitchFamily="18" charset="0"/>
                        </a:rPr>
                        <m:t>= </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𝐦𝐚𝐬𝐬</m:t>
                          </m:r>
                        </m:num>
                        <m:den>
                          <m:r>
                            <a:rPr lang="en-GB" sz="2000" b="1" i="1" smtClean="0">
                              <a:solidFill>
                                <a:schemeClr val="accent1"/>
                              </a:solidFill>
                              <a:latin typeface="Cambria Math" panose="02040503050406030204" pitchFamily="18" charset="0"/>
                            </a:rPr>
                            <m:t>𝟒𝟎</m:t>
                          </m:r>
                        </m:den>
                      </m:f>
                    </m:oMath>
                  </m:oMathPara>
                </a14:m>
                <a:endParaRPr lang="en-GB" sz="20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𝐌𝐚𝐬𝐬</m:t>
                      </m:r>
                      <m:r>
                        <a:rPr lang="en-GB" sz="2000" b="1">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𝟏𝟎</m:t>
                      </m:r>
                      <m:r>
                        <a:rPr lang="en-GB" sz="2000" b="1">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𝐠</m:t>
                      </m:r>
                    </m:oMath>
                  </m:oMathPara>
                </a14:m>
                <a:endParaRPr lang="en-GB" sz="2000" b="1" dirty="0">
                  <a:solidFill>
                    <a:schemeClr val="accent1"/>
                  </a:solidFill>
                  <a:latin typeface="Century Gothic" panose="020B0502020202020204" pitchFamily="34" charset="0"/>
                </a:endParaRPr>
              </a:p>
            </p:txBody>
          </p:sp>
        </mc:Choice>
        <mc:Fallback>
          <p:sp>
            <p:nvSpPr>
              <p:cNvPr id="5" name="TextBox 4">
                <a:extLst>
                  <a:ext uri="{FF2B5EF4-FFF2-40B4-BE49-F238E27FC236}">
                    <a16:creationId xmlns:a16="http://schemas.microsoft.com/office/drawing/2014/main" id="{D0956C14-A474-F1C8-6E4F-1EA54A95549F}"/>
                  </a:ext>
                </a:extLst>
              </p:cNvPr>
              <p:cNvSpPr txBox="1">
                <a:spLocks noRot="1" noChangeAspect="1" noMove="1" noResize="1" noEditPoints="1" noAdjustHandles="1" noChangeArrowheads="1" noChangeShapeType="1" noTextEdit="1"/>
              </p:cNvSpPr>
              <p:nvPr/>
            </p:nvSpPr>
            <p:spPr>
              <a:xfrm>
                <a:off x="321732" y="3746443"/>
                <a:ext cx="4265720" cy="3111557"/>
              </a:xfrm>
              <a:prstGeom prst="rect">
                <a:avLst/>
              </a:prstGeom>
              <a:blipFill>
                <a:blip r:embed="rId3"/>
                <a:stretch>
                  <a:fillRect l="-1484" b="-2041"/>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C455514-9EA2-8B37-7ACE-EF35332EC9E3}"/>
                  </a:ext>
                </a:extLst>
              </p:cNvPr>
              <p:cNvSpPr txBox="1"/>
              <p:nvPr/>
            </p:nvSpPr>
            <p:spPr>
              <a:xfrm>
                <a:off x="6265332" y="664577"/>
                <a:ext cx="4272132" cy="3111493"/>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7d. </a:t>
                </a:r>
                <a14:m>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smtClean="0">
                            <a:solidFill>
                              <a:schemeClr val="accent1"/>
                            </a:solidFill>
                            <a:latin typeface="Cambria Math" panose="02040503050406030204" pitchFamily="18" charset="0"/>
                          </a:rPr>
                          <m:t>𝐯𝐨𝐥𝐮𝐦𝐞</m:t>
                        </m:r>
                      </m:den>
                    </m:f>
                  </m:oMath>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𝟐𝟓</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𝟐</m:t>
                          </m:r>
                        </m:den>
                      </m:f>
                    </m:oMath>
                  </m:oMathPara>
                </a14:m>
                <a:endParaRPr lang="en-GB" sz="20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𝟎𝟓</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oMath>
                  </m:oMathPara>
                </a14:m>
                <a:endParaRPr lang="en-GB" sz="2000" b="1" dirty="0">
                  <a:solidFill>
                    <a:schemeClr val="accent1"/>
                  </a:solidFill>
                  <a:latin typeface="Century Gothic" panose="020B0502020202020204" pitchFamily="34" charset="0"/>
                </a:endParaRPr>
              </a:p>
              <a:p>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a:solidFill>
                            <a:schemeClr val="accent1"/>
                          </a:solidFill>
                          <a:latin typeface="Cambria Math" panose="02040503050406030204" pitchFamily="18" charset="0"/>
                        </a:rPr>
                        <m:t>𝐍𝐮𝐦𝐛𝐞𝐫</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𝐨𝐟</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𝐦𝐨𝐥𝐞𝐬</m:t>
                      </m:r>
                      <m:r>
                        <a:rPr lang="en-GB" sz="2000" b="1">
                          <a:solidFill>
                            <a:schemeClr val="accent1"/>
                          </a:solidFill>
                          <a:latin typeface="Cambria Math" panose="02040503050406030204" pitchFamily="18" charset="0"/>
                        </a:rPr>
                        <m:t>= </m:t>
                      </m:r>
                      <m:f>
                        <m:fPr>
                          <m:ctrlPr>
                            <a:rPr lang="en-GB" sz="2000" b="1" i="1">
                              <a:solidFill>
                                <a:schemeClr val="accent1"/>
                              </a:solidFill>
                              <a:latin typeface="Cambria Math" panose="02040503050406030204" pitchFamily="18" charset="0"/>
                            </a:rPr>
                          </m:ctrlPr>
                        </m:fPr>
                        <m:num>
                          <m:r>
                            <a:rPr lang="en-GB" sz="2000" b="1">
                              <a:solidFill>
                                <a:schemeClr val="accent1"/>
                              </a:solidFill>
                              <a:latin typeface="Cambria Math" panose="02040503050406030204" pitchFamily="18" charset="0"/>
                            </a:rPr>
                            <m:t>𝐦𝐚𝐬𝐬</m:t>
                          </m:r>
                        </m:num>
                        <m:den>
                          <m:r>
                            <a:rPr lang="en-GB" sz="2000" b="1">
                              <a:solidFill>
                                <a:schemeClr val="accent1"/>
                              </a:solidFill>
                              <a:latin typeface="Cambria Math" panose="02040503050406030204" pitchFamily="18" charset="0"/>
                            </a:rPr>
                            <m:t>𝐌</m:t>
                          </m:r>
                          <m:r>
                            <a:rPr lang="en-GB" sz="2000" b="1" baseline="-25000">
                              <a:solidFill>
                                <a:schemeClr val="accent1"/>
                              </a:solidFill>
                              <a:latin typeface="Cambria Math" panose="02040503050406030204" pitchFamily="18" charset="0"/>
                            </a:rPr>
                            <m:t>𝐫</m:t>
                          </m:r>
                        </m:den>
                      </m:f>
                    </m:oMath>
                  </m:oMathPara>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𝟎𝟓</m:t>
                      </m:r>
                      <m:r>
                        <a:rPr lang="en-GB" sz="2000" b="1">
                          <a:solidFill>
                            <a:schemeClr val="accent1"/>
                          </a:solidFill>
                          <a:latin typeface="Cambria Math" panose="02040503050406030204" pitchFamily="18" charset="0"/>
                        </a:rPr>
                        <m:t>= </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𝐦𝐚𝐬𝐬</m:t>
                          </m:r>
                        </m:num>
                        <m:den>
                          <m:r>
                            <a:rPr lang="en-GB" sz="2000" b="1" i="1" smtClean="0">
                              <a:solidFill>
                                <a:schemeClr val="accent1"/>
                              </a:solidFill>
                              <a:latin typeface="Cambria Math" panose="02040503050406030204" pitchFamily="18" charset="0"/>
                            </a:rPr>
                            <m:t>𝟗𝟖</m:t>
                          </m:r>
                        </m:den>
                      </m:f>
                    </m:oMath>
                  </m:oMathPara>
                </a14:m>
                <a:endParaRPr lang="en-GB" sz="20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𝐌𝐚𝐬𝐬</m:t>
                      </m:r>
                      <m:r>
                        <a:rPr lang="en-GB" sz="2000" b="1">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𝟒</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𝟗</m:t>
                      </m:r>
                      <m:r>
                        <a:rPr lang="en-GB" sz="2000" b="1">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𝐠</m:t>
                      </m:r>
                    </m:oMath>
                  </m:oMathPara>
                </a14:m>
                <a:endParaRPr lang="en-GB" sz="2000" b="1" dirty="0">
                  <a:solidFill>
                    <a:schemeClr val="accent1"/>
                  </a:solidFill>
                  <a:latin typeface="Century Gothic" panose="020B0502020202020204" pitchFamily="34" charset="0"/>
                </a:endParaRPr>
              </a:p>
            </p:txBody>
          </p:sp>
        </mc:Choice>
        <mc:Fallback>
          <p:sp>
            <p:nvSpPr>
              <p:cNvPr id="6" name="TextBox 5">
                <a:extLst>
                  <a:ext uri="{FF2B5EF4-FFF2-40B4-BE49-F238E27FC236}">
                    <a16:creationId xmlns:a16="http://schemas.microsoft.com/office/drawing/2014/main" id="{0C455514-9EA2-8B37-7ACE-EF35332EC9E3}"/>
                  </a:ext>
                </a:extLst>
              </p:cNvPr>
              <p:cNvSpPr txBox="1">
                <a:spLocks noRot="1" noChangeAspect="1" noMove="1" noResize="1" noEditPoints="1" noAdjustHandles="1" noChangeArrowheads="1" noChangeShapeType="1" noTextEdit="1"/>
              </p:cNvSpPr>
              <p:nvPr/>
            </p:nvSpPr>
            <p:spPr>
              <a:xfrm>
                <a:off x="6265332" y="664577"/>
                <a:ext cx="4272132" cy="3111493"/>
              </a:xfrm>
              <a:prstGeom prst="rect">
                <a:avLst/>
              </a:prstGeom>
              <a:blipFill>
                <a:blip r:embed="rId4"/>
                <a:stretch>
                  <a:fillRect l="-1484" b="-1626"/>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1A77F5D4-CE62-4C86-276D-80DBEC20264A}"/>
                  </a:ext>
                </a:extLst>
              </p:cNvPr>
              <p:cNvSpPr txBox="1"/>
              <p:nvPr/>
            </p:nvSpPr>
            <p:spPr>
              <a:xfrm>
                <a:off x="6282265" y="3748559"/>
                <a:ext cx="4265720" cy="3109441"/>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7e. </a:t>
                </a:r>
                <a14:m>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smtClean="0">
                            <a:solidFill>
                              <a:schemeClr val="accent1"/>
                            </a:solidFill>
                            <a:latin typeface="Cambria Math" panose="02040503050406030204" pitchFamily="18" charset="0"/>
                          </a:rPr>
                          <m:t>𝐯𝐨𝐥𝐮𝐦𝐞</m:t>
                        </m:r>
                      </m:den>
                    </m:f>
                  </m:oMath>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𝟐</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smtClean="0">
                              <a:solidFill>
                                <a:schemeClr val="accent1"/>
                              </a:solidFill>
                              <a:latin typeface="Cambria Math" panose="02040503050406030204" pitchFamily="18" charset="0"/>
                            </a:rPr>
                            <m:t>𝟏</m:t>
                          </m:r>
                        </m:den>
                      </m:f>
                    </m:oMath>
                  </m:oMathPara>
                </a14:m>
                <a:endParaRPr lang="en-GB" sz="20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𝟐</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oMath>
                  </m:oMathPara>
                </a14:m>
                <a:endParaRPr lang="en-GB" sz="2000" b="1" dirty="0">
                  <a:solidFill>
                    <a:schemeClr val="accent1"/>
                  </a:solidFill>
                  <a:latin typeface="Century Gothic" panose="020B0502020202020204" pitchFamily="34" charset="0"/>
                </a:endParaRPr>
              </a:p>
              <a:p>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a:solidFill>
                            <a:schemeClr val="accent1"/>
                          </a:solidFill>
                          <a:latin typeface="Cambria Math" panose="02040503050406030204" pitchFamily="18" charset="0"/>
                        </a:rPr>
                        <m:t>𝐍𝐮𝐦𝐛𝐞𝐫</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𝐨𝐟</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𝐦𝐨𝐥𝐞𝐬</m:t>
                      </m:r>
                      <m:r>
                        <a:rPr lang="en-GB" sz="2000" b="1">
                          <a:solidFill>
                            <a:schemeClr val="accent1"/>
                          </a:solidFill>
                          <a:latin typeface="Cambria Math" panose="02040503050406030204" pitchFamily="18" charset="0"/>
                        </a:rPr>
                        <m:t>= </m:t>
                      </m:r>
                      <m:f>
                        <m:fPr>
                          <m:ctrlPr>
                            <a:rPr lang="en-GB" sz="2000" b="1" i="1">
                              <a:solidFill>
                                <a:schemeClr val="accent1"/>
                              </a:solidFill>
                              <a:latin typeface="Cambria Math" panose="02040503050406030204" pitchFamily="18" charset="0"/>
                            </a:rPr>
                          </m:ctrlPr>
                        </m:fPr>
                        <m:num>
                          <m:r>
                            <a:rPr lang="en-GB" sz="2000" b="1">
                              <a:solidFill>
                                <a:schemeClr val="accent1"/>
                              </a:solidFill>
                              <a:latin typeface="Cambria Math" panose="02040503050406030204" pitchFamily="18" charset="0"/>
                            </a:rPr>
                            <m:t>𝐦𝐚𝐬𝐬</m:t>
                          </m:r>
                        </m:num>
                        <m:den>
                          <m:r>
                            <a:rPr lang="en-GB" sz="2000" b="1">
                              <a:solidFill>
                                <a:schemeClr val="accent1"/>
                              </a:solidFill>
                              <a:latin typeface="Cambria Math" panose="02040503050406030204" pitchFamily="18" charset="0"/>
                            </a:rPr>
                            <m:t>𝐌</m:t>
                          </m:r>
                          <m:r>
                            <a:rPr lang="en-GB" sz="2000" b="1" baseline="-25000">
                              <a:solidFill>
                                <a:schemeClr val="accent1"/>
                              </a:solidFill>
                              <a:latin typeface="Cambria Math" panose="02040503050406030204" pitchFamily="18" charset="0"/>
                            </a:rPr>
                            <m:t>𝐫</m:t>
                          </m:r>
                        </m:den>
                      </m:f>
                    </m:oMath>
                  </m:oMathPara>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𝟐</m:t>
                      </m:r>
                      <m:r>
                        <a:rPr lang="en-GB" sz="2000" b="1">
                          <a:solidFill>
                            <a:schemeClr val="accent1"/>
                          </a:solidFill>
                          <a:latin typeface="Cambria Math" panose="02040503050406030204" pitchFamily="18" charset="0"/>
                        </a:rPr>
                        <m:t>= </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𝐦𝐚𝐬𝐬</m:t>
                          </m:r>
                        </m:num>
                        <m:den>
                          <m:r>
                            <a:rPr lang="en-GB" sz="2000" b="1" i="1" smtClean="0">
                              <a:solidFill>
                                <a:schemeClr val="accent1"/>
                              </a:solidFill>
                              <a:latin typeface="Cambria Math" panose="02040503050406030204" pitchFamily="18" charset="0"/>
                            </a:rPr>
                            <m:t>𝟒𝟎</m:t>
                          </m:r>
                        </m:den>
                      </m:f>
                    </m:oMath>
                  </m:oMathPara>
                </a14:m>
                <a:endParaRPr lang="en-GB" sz="20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𝐌𝐚𝐬𝐬</m:t>
                      </m:r>
                      <m:r>
                        <a:rPr lang="en-GB" sz="2000" b="1">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𝟖</m:t>
                      </m:r>
                      <m:r>
                        <a:rPr lang="en-GB" sz="2000" b="1">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𝐠</m:t>
                      </m:r>
                    </m:oMath>
                  </m:oMathPara>
                </a14:m>
                <a:endParaRPr lang="en-GB" sz="2000" b="1" dirty="0">
                  <a:solidFill>
                    <a:schemeClr val="accent1"/>
                  </a:solidFill>
                  <a:latin typeface="Century Gothic" panose="020B0502020202020204" pitchFamily="34" charset="0"/>
                </a:endParaRPr>
              </a:p>
            </p:txBody>
          </p:sp>
        </mc:Choice>
        <mc:Fallback>
          <p:sp>
            <p:nvSpPr>
              <p:cNvPr id="7" name="TextBox 6">
                <a:extLst>
                  <a:ext uri="{FF2B5EF4-FFF2-40B4-BE49-F238E27FC236}">
                    <a16:creationId xmlns:a16="http://schemas.microsoft.com/office/drawing/2014/main" id="{1A77F5D4-CE62-4C86-276D-80DBEC20264A}"/>
                  </a:ext>
                </a:extLst>
              </p:cNvPr>
              <p:cNvSpPr txBox="1">
                <a:spLocks noRot="1" noChangeAspect="1" noMove="1" noResize="1" noEditPoints="1" noAdjustHandles="1" noChangeArrowheads="1" noChangeShapeType="1" noTextEdit="1"/>
              </p:cNvSpPr>
              <p:nvPr/>
            </p:nvSpPr>
            <p:spPr>
              <a:xfrm>
                <a:off x="6282265" y="3748559"/>
                <a:ext cx="4265720" cy="3109441"/>
              </a:xfrm>
              <a:prstGeom prst="rect">
                <a:avLst/>
              </a:prstGeom>
              <a:blipFill>
                <a:blip r:embed="rId5"/>
                <a:stretch>
                  <a:fillRect l="-1484" b="-2041"/>
                </a:stretch>
              </a:blipFill>
            </p:spPr>
            <p:txBody>
              <a:bodyPr/>
              <a:lstStyle/>
              <a:p>
                <a:r>
                  <a:rPr lang="en-GB">
                    <a:noFill/>
                  </a:rPr>
                  <a:t> </a:t>
                </a:r>
              </a:p>
            </p:txBody>
          </p:sp>
        </mc:Fallback>
      </mc:AlternateContent>
    </p:spTree>
    <p:extLst>
      <p:ext uri="{BB962C8B-B14F-4D97-AF65-F5344CB8AC3E}">
        <p14:creationId xmlns:p14="http://schemas.microsoft.com/office/powerpoint/2010/main" val="39079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91C47-E008-7587-3971-7CCEC67FB8BE}"/>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4" name="TextBox 3">
            <a:extLst>
              <a:ext uri="{FF2B5EF4-FFF2-40B4-BE49-F238E27FC236}">
                <a16:creationId xmlns:a16="http://schemas.microsoft.com/office/drawing/2014/main" id="{67C94B8E-1F9E-A621-2843-71FAA1AC158E}"/>
              </a:ext>
            </a:extLst>
          </p:cNvPr>
          <p:cNvSpPr txBox="1"/>
          <p:nvPr/>
        </p:nvSpPr>
        <p:spPr>
          <a:xfrm>
            <a:off x="440267" y="762000"/>
            <a:ext cx="1003801" cy="40011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8a. 1:1</a:t>
            </a:r>
            <a:endParaRPr lang="en-GB" sz="2000" b="1" baseline="30000" dirty="0">
              <a:solidFill>
                <a:schemeClr val="accent1"/>
              </a:solidFill>
              <a:latin typeface="Century Gothic" panose="020B0502020202020204" pitchFamily="34" charset="0"/>
            </a:endParaRP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FFA45F98-97E2-0191-3378-098E5BD8686A}"/>
                  </a:ext>
                </a:extLst>
              </p:cNvPr>
              <p:cNvSpPr txBox="1"/>
              <p:nvPr/>
            </p:nvSpPr>
            <p:spPr>
              <a:xfrm>
                <a:off x="440266" y="1219199"/>
                <a:ext cx="4554773" cy="144187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8b. </a:t>
                </a:r>
                <a14:m>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smtClean="0">
                            <a:solidFill>
                              <a:schemeClr val="accent1"/>
                            </a:solidFill>
                            <a:latin typeface="Cambria Math" panose="02040503050406030204" pitchFamily="18" charset="0"/>
                          </a:rPr>
                          <m:t>𝐯𝐨𝐥𝐮𝐦𝐞</m:t>
                        </m:r>
                      </m:den>
                    </m:f>
                  </m:oMath>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𝟎𝟓</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𝟎𝟐𝟓</m:t>
                          </m:r>
                        </m:den>
                      </m:f>
                    </m:oMath>
                  </m:oMathPara>
                </a14:m>
                <a:endParaRPr lang="en-GB" sz="20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𝟐𝟓</m:t>
                      </m:r>
                      <m:sSup>
                        <m:sSupPr>
                          <m:ctrlPr>
                            <a:rPr lang="en-GB" sz="2000" b="1" i="1" smtClean="0">
                              <a:solidFill>
                                <a:schemeClr val="accent1"/>
                              </a:solidFill>
                              <a:latin typeface="Cambria Math" panose="02040503050406030204" pitchFamily="18" charset="0"/>
                            </a:rPr>
                          </m:ctrlPr>
                        </m:sSupPr>
                        <m:e>
                          <m:r>
                            <a:rPr lang="en-GB" sz="2000" b="1" i="1" smtClean="0">
                              <a:solidFill>
                                <a:schemeClr val="accent1"/>
                              </a:solidFill>
                              <a:latin typeface="Cambria Math" panose="02040503050406030204" pitchFamily="18" charset="0"/>
                            </a:rPr>
                            <m:t> </m:t>
                          </m:r>
                          <m:r>
                            <a:rPr lang="en-GB" sz="2000" b="1" i="1" smtClean="0">
                              <a:solidFill>
                                <a:schemeClr val="accent1"/>
                              </a:solidFill>
                              <a:latin typeface="Cambria Math" panose="02040503050406030204" pitchFamily="18" charset="0"/>
                              <a:ea typeface="Cambria Math" panose="02040503050406030204" pitchFamily="18" charset="0"/>
                            </a:rPr>
                            <m:t>×</m:t>
                          </m:r>
                          <m:r>
                            <a:rPr lang="en-GB" sz="2000" b="1" i="1" smtClean="0">
                              <a:solidFill>
                                <a:schemeClr val="accent1"/>
                              </a:solidFill>
                              <a:latin typeface="Cambria Math" panose="02040503050406030204" pitchFamily="18" charset="0"/>
                            </a:rPr>
                            <m:t>𝟏𝟎</m:t>
                          </m:r>
                        </m:e>
                        <m:sup>
                          <m:r>
                            <a:rPr lang="en-GB" sz="2000" b="1" i="1" smtClean="0">
                              <a:solidFill>
                                <a:schemeClr val="accent1"/>
                              </a:solidFill>
                              <a:latin typeface="Cambria Math" panose="02040503050406030204" pitchFamily="18" charset="0"/>
                            </a:rPr>
                            <m:t>−</m:t>
                          </m:r>
                          <m:r>
                            <a:rPr lang="en-GB" sz="2000" b="1" i="1" smtClean="0">
                              <a:solidFill>
                                <a:schemeClr val="accent1"/>
                              </a:solidFill>
                              <a:latin typeface="Cambria Math" panose="02040503050406030204" pitchFamily="18" charset="0"/>
                            </a:rPr>
                            <m:t>𝟑</m:t>
                          </m:r>
                        </m:sup>
                      </m:sSup>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oMath>
                  </m:oMathPara>
                </a14:m>
                <a:endParaRPr lang="en-GB" sz="2000" b="1" dirty="0">
                  <a:solidFill>
                    <a:schemeClr val="accent1"/>
                  </a:solidFill>
                  <a:latin typeface="Century Gothic" panose="020B0502020202020204" pitchFamily="34" charset="0"/>
                </a:endParaRPr>
              </a:p>
            </p:txBody>
          </p:sp>
        </mc:Choice>
        <mc:Fallback>
          <p:sp>
            <p:nvSpPr>
              <p:cNvPr id="5" name="TextBox 4">
                <a:extLst>
                  <a:ext uri="{FF2B5EF4-FFF2-40B4-BE49-F238E27FC236}">
                    <a16:creationId xmlns:a16="http://schemas.microsoft.com/office/drawing/2014/main" id="{FFA45F98-97E2-0191-3378-098E5BD8686A}"/>
                  </a:ext>
                </a:extLst>
              </p:cNvPr>
              <p:cNvSpPr txBox="1">
                <a:spLocks noRot="1" noChangeAspect="1" noMove="1" noResize="1" noEditPoints="1" noAdjustHandles="1" noChangeArrowheads="1" noChangeShapeType="1" noTextEdit="1"/>
              </p:cNvSpPr>
              <p:nvPr/>
            </p:nvSpPr>
            <p:spPr>
              <a:xfrm>
                <a:off x="440266" y="1219199"/>
                <a:ext cx="4554773" cy="1441870"/>
              </a:xfrm>
              <a:prstGeom prst="rect">
                <a:avLst/>
              </a:prstGeom>
              <a:blipFill>
                <a:blip r:embed="rId3"/>
                <a:stretch>
                  <a:fillRect l="-1389" b="-5263"/>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6D16E8A-EEE1-132C-7021-3111CD8F124A}"/>
                  </a:ext>
                </a:extLst>
              </p:cNvPr>
              <p:cNvSpPr txBox="1"/>
              <p:nvPr/>
            </p:nvSpPr>
            <p:spPr>
              <a:xfrm>
                <a:off x="491066" y="2929465"/>
                <a:ext cx="4945906" cy="1022652"/>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8c. </a:t>
                </a:r>
              </a:p>
              <a:p>
                <a:r>
                  <a:rPr lang="en-GB" sz="2000" b="1" dirty="0">
                    <a:solidFill>
                      <a:schemeClr val="accent1"/>
                    </a:solidFill>
                    <a:latin typeface="Century Gothic" panose="020B0502020202020204" pitchFamily="34" charset="0"/>
                  </a:rPr>
                  <a:t>Ratio= 1:1</a:t>
                </a: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𝐇𝐅</m:t>
                      </m:r>
                      <m:r>
                        <a:rPr lang="en-GB" sz="2000" b="1" i="0" smtClean="0">
                          <a:solidFill>
                            <a:schemeClr val="accent1"/>
                          </a:solidFill>
                          <a:latin typeface="Cambria Math" panose="02040503050406030204" pitchFamily="18" charset="0"/>
                        </a:rPr>
                        <m:t>=</m:t>
                      </m:r>
                      <m:r>
                        <a:rPr lang="en-GB" sz="2000" b="1" i="1" smtClean="0">
                          <a:solidFill>
                            <a:schemeClr val="accent1"/>
                          </a:solidFill>
                          <a:latin typeface="Cambria Math" panose="02040503050406030204" pitchFamily="18" charset="0"/>
                        </a:rPr>
                        <m:t>𝟏</m:t>
                      </m:r>
                      <m:r>
                        <a:rPr lang="en-GB" sz="2000" b="1" i="1" smtClean="0">
                          <a:solidFill>
                            <a:schemeClr val="accent1"/>
                          </a:solidFill>
                          <a:latin typeface="Cambria Math" panose="02040503050406030204" pitchFamily="18" charset="0"/>
                        </a:rPr>
                        <m:t>.</m:t>
                      </m:r>
                      <m:r>
                        <a:rPr lang="en-GB" sz="2000" b="1" i="1" smtClean="0">
                          <a:solidFill>
                            <a:schemeClr val="accent1"/>
                          </a:solidFill>
                          <a:latin typeface="Cambria Math" panose="02040503050406030204" pitchFamily="18" charset="0"/>
                        </a:rPr>
                        <m:t>𝟐𝟓</m:t>
                      </m:r>
                      <m:sSup>
                        <m:sSupPr>
                          <m:ctrlPr>
                            <a:rPr lang="en-GB" sz="2000" b="1" i="1" smtClean="0">
                              <a:solidFill>
                                <a:schemeClr val="accent1"/>
                              </a:solidFill>
                              <a:latin typeface="Cambria Math" panose="02040503050406030204" pitchFamily="18" charset="0"/>
                            </a:rPr>
                          </m:ctrlPr>
                        </m:sSupPr>
                        <m:e>
                          <m:r>
                            <a:rPr lang="en-GB" sz="2000" b="1" i="1" smtClean="0">
                              <a:solidFill>
                                <a:schemeClr val="accent1"/>
                              </a:solidFill>
                              <a:latin typeface="Cambria Math" panose="02040503050406030204" pitchFamily="18" charset="0"/>
                            </a:rPr>
                            <m:t> </m:t>
                          </m:r>
                          <m:r>
                            <a:rPr lang="en-GB" sz="2000" b="1" i="1" smtClean="0">
                              <a:solidFill>
                                <a:schemeClr val="accent1"/>
                              </a:solidFill>
                              <a:latin typeface="Cambria Math" panose="02040503050406030204" pitchFamily="18" charset="0"/>
                              <a:ea typeface="Cambria Math" panose="02040503050406030204" pitchFamily="18" charset="0"/>
                            </a:rPr>
                            <m:t>×</m:t>
                          </m:r>
                          <m:r>
                            <a:rPr lang="en-GB" sz="2000" b="1" i="1" smtClean="0">
                              <a:solidFill>
                                <a:schemeClr val="accent1"/>
                              </a:solidFill>
                              <a:latin typeface="Cambria Math" panose="02040503050406030204" pitchFamily="18" charset="0"/>
                            </a:rPr>
                            <m:t>𝟏𝟎</m:t>
                          </m:r>
                        </m:e>
                        <m:sup>
                          <m:r>
                            <a:rPr lang="en-GB" sz="2000" b="1" i="1" smtClean="0">
                              <a:solidFill>
                                <a:schemeClr val="accent1"/>
                              </a:solidFill>
                              <a:latin typeface="Cambria Math" panose="02040503050406030204" pitchFamily="18" charset="0"/>
                            </a:rPr>
                            <m:t>−</m:t>
                          </m:r>
                          <m:r>
                            <a:rPr lang="en-GB" sz="2000" b="1" i="1" smtClean="0">
                              <a:solidFill>
                                <a:schemeClr val="accent1"/>
                              </a:solidFill>
                              <a:latin typeface="Cambria Math" panose="02040503050406030204" pitchFamily="18" charset="0"/>
                            </a:rPr>
                            <m:t>𝟑</m:t>
                          </m:r>
                        </m:sup>
                      </m:sSup>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oMath>
                  </m:oMathPara>
                </a14:m>
                <a:endParaRPr lang="en-GB" sz="2000" b="1" dirty="0">
                  <a:solidFill>
                    <a:schemeClr val="accent1"/>
                  </a:solidFill>
                  <a:latin typeface="Century Gothic" panose="020B0502020202020204" pitchFamily="34" charset="0"/>
                </a:endParaRPr>
              </a:p>
            </p:txBody>
          </p:sp>
        </mc:Choice>
        <mc:Fallback>
          <p:sp>
            <p:nvSpPr>
              <p:cNvPr id="6" name="TextBox 5">
                <a:extLst>
                  <a:ext uri="{FF2B5EF4-FFF2-40B4-BE49-F238E27FC236}">
                    <a16:creationId xmlns:a16="http://schemas.microsoft.com/office/drawing/2014/main" id="{66D16E8A-EEE1-132C-7021-3111CD8F124A}"/>
                  </a:ext>
                </a:extLst>
              </p:cNvPr>
              <p:cNvSpPr txBox="1">
                <a:spLocks noRot="1" noChangeAspect="1" noMove="1" noResize="1" noEditPoints="1" noAdjustHandles="1" noChangeArrowheads="1" noChangeShapeType="1" noTextEdit="1"/>
              </p:cNvSpPr>
              <p:nvPr/>
            </p:nvSpPr>
            <p:spPr>
              <a:xfrm>
                <a:off x="491066" y="2929465"/>
                <a:ext cx="4945906" cy="1022652"/>
              </a:xfrm>
              <a:prstGeom prst="rect">
                <a:avLst/>
              </a:prstGeom>
              <a:blipFill>
                <a:blip r:embed="rId4"/>
                <a:stretch>
                  <a:fillRect l="-1279" t="-2439" b="-6098"/>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CBD92676-D778-5564-7093-3545E0E2F749}"/>
                  </a:ext>
                </a:extLst>
              </p:cNvPr>
              <p:cNvSpPr txBox="1"/>
              <p:nvPr/>
            </p:nvSpPr>
            <p:spPr>
              <a:xfrm>
                <a:off x="524933" y="4199465"/>
                <a:ext cx="4338945" cy="1468094"/>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8d. </a:t>
                </a:r>
                <a14:m>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smtClean="0">
                            <a:solidFill>
                              <a:schemeClr val="accent1"/>
                            </a:solidFill>
                            <a:latin typeface="Cambria Math" panose="02040503050406030204" pitchFamily="18" charset="0"/>
                          </a:rPr>
                          <m:t>𝐯𝐨𝐥𝐮𝐦𝐞</m:t>
                        </m:r>
                      </m:den>
                    </m:f>
                  </m:oMath>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1" smtClean="0">
                              <a:solidFill>
                                <a:schemeClr val="accent1"/>
                              </a:solidFill>
                              <a:latin typeface="Cambria Math" panose="02040503050406030204" pitchFamily="18" charset="0"/>
                            </a:rPr>
                            <m:t>𝟏</m:t>
                          </m:r>
                          <m:r>
                            <a:rPr lang="en-GB" sz="2000" b="1" i="1" smtClean="0">
                              <a:solidFill>
                                <a:schemeClr val="accent1"/>
                              </a:solidFill>
                              <a:latin typeface="Cambria Math" panose="02040503050406030204" pitchFamily="18" charset="0"/>
                            </a:rPr>
                            <m:t>.</m:t>
                          </m:r>
                          <m:r>
                            <a:rPr lang="en-GB" sz="2000" b="1" i="1" smtClean="0">
                              <a:solidFill>
                                <a:schemeClr val="accent1"/>
                              </a:solidFill>
                              <a:latin typeface="Cambria Math" panose="02040503050406030204" pitchFamily="18" charset="0"/>
                            </a:rPr>
                            <m:t>𝟐𝟓</m:t>
                          </m:r>
                          <m:sSup>
                            <m:sSupPr>
                              <m:ctrlPr>
                                <a:rPr lang="en-GB" sz="2000" b="1" i="1">
                                  <a:solidFill>
                                    <a:schemeClr val="accent1"/>
                                  </a:solidFill>
                                  <a:latin typeface="Cambria Math" panose="02040503050406030204" pitchFamily="18" charset="0"/>
                                </a:rPr>
                              </m:ctrlPr>
                            </m:sSupPr>
                            <m:e>
                              <m:r>
                                <a:rPr lang="en-GB" sz="2000" b="1" i="1">
                                  <a:solidFill>
                                    <a:schemeClr val="accent1"/>
                                  </a:solidFill>
                                  <a:latin typeface="Cambria Math" panose="02040503050406030204" pitchFamily="18" charset="0"/>
                                </a:rPr>
                                <m:t> </m:t>
                              </m:r>
                              <m:r>
                                <a:rPr lang="en-GB" sz="2000" b="1" i="1">
                                  <a:solidFill>
                                    <a:schemeClr val="accent1"/>
                                  </a:solidFill>
                                  <a:latin typeface="Cambria Math" panose="02040503050406030204" pitchFamily="18" charset="0"/>
                                  <a:ea typeface="Cambria Math" panose="02040503050406030204" pitchFamily="18" charset="0"/>
                                </a:rPr>
                                <m:t>×</m:t>
                              </m:r>
                              <m:r>
                                <a:rPr lang="en-GB" sz="2000" b="1" i="1">
                                  <a:solidFill>
                                    <a:schemeClr val="accent1"/>
                                  </a:solidFill>
                                  <a:latin typeface="Cambria Math" panose="02040503050406030204" pitchFamily="18" charset="0"/>
                                </a:rPr>
                                <m:t>𝟏𝟎</m:t>
                              </m:r>
                            </m:e>
                            <m:sup>
                              <m:r>
                                <a:rPr lang="en-GB" sz="2000" b="1" i="1">
                                  <a:solidFill>
                                    <a:schemeClr val="accent1"/>
                                  </a:solidFill>
                                  <a:latin typeface="Cambria Math" panose="02040503050406030204" pitchFamily="18" charset="0"/>
                                </a:rPr>
                                <m:t>−</m:t>
                              </m:r>
                              <m:r>
                                <a:rPr lang="en-GB" sz="2000" b="1" i="1">
                                  <a:solidFill>
                                    <a:schemeClr val="accent1"/>
                                  </a:solidFill>
                                  <a:latin typeface="Cambria Math" panose="02040503050406030204" pitchFamily="18" charset="0"/>
                                </a:rPr>
                                <m:t>𝟑</m:t>
                              </m:r>
                            </m:sup>
                          </m:sSup>
                        </m:num>
                        <m:den>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𝟎𝟐</m:t>
                          </m:r>
                        </m:den>
                      </m:f>
                    </m:oMath>
                  </m:oMathPara>
                </a14:m>
                <a:endParaRPr lang="en-GB" sz="20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𝟎𝟔𝟐𝟓</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𝐝𝐦</m:t>
                      </m:r>
                      <m:r>
                        <a:rPr lang="en-GB" sz="2000" b="1" i="0" baseline="30000" smtClean="0">
                          <a:solidFill>
                            <a:schemeClr val="accent1"/>
                          </a:solidFill>
                          <a:latin typeface="Cambria Math" panose="02040503050406030204" pitchFamily="18" charset="0"/>
                        </a:rPr>
                        <m:t> </m:t>
                      </m:r>
                      <m:r>
                        <a:rPr lang="en-GB" sz="2000" b="1" i="0" baseline="30000" smtClean="0">
                          <a:solidFill>
                            <a:schemeClr val="accent1"/>
                          </a:solidFill>
                          <a:latin typeface="Cambria Math" panose="02040503050406030204" pitchFamily="18" charset="0"/>
                        </a:rPr>
                        <m:t>𝟑</m:t>
                      </m:r>
                    </m:oMath>
                  </m:oMathPara>
                </a14:m>
                <a:endParaRPr lang="en-GB" sz="2000" b="1" baseline="30000" dirty="0">
                  <a:solidFill>
                    <a:schemeClr val="accent1"/>
                  </a:solidFill>
                  <a:latin typeface="Century Gothic" panose="020B0502020202020204" pitchFamily="34" charset="0"/>
                </a:endParaRPr>
              </a:p>
            </p:txBody>
          </p:sp>
        </mc:Choice>
        <mc:Fallback>
          <p:sp>
            <p:nvSpPr>
              <p:cNvPr id="7" name="TextBox 6">
                <a:extLst>
                  <a:ext uri="{FF2B5EF4-FFF2-40B4-BE49-F238E27FC236}">
                    <a16:creationId xmlns:a16="http://schemas.microsoft.com/office/drawing/2014/main" id="{CBD92676-D778-5564-7093-3545E0E2F749}"/>
                  </a:ext>
                </a:extLst>
              </p:cNvPr>
              <p:cNvSpPr txBox="1">
                <a:spLocks noRot="1" noChangeAspect="1" noMove="1" noResize="1" noEditPoints="1" noAdjustHandles="1" noChangeArrowheads="1" noChangeShapeType="1" noTextEdit="1"/>
              </p:cNvSpPr>
              <p:nvPr/>
            </p:nvSpPr>
            <p:spPr>
              <a:xfrm>
                <a:off x="524933" y="4199465"/>
                <a:ext cx="4338945" cy="1468094"/>
              </a:xfrm>
              <a:prstGeom prst="rect">
                <a:avLst/>
              </a:prstGeom>
              <a:blipFill>
                <a:blip r:embed="rId5"/>
                <a:stretch>
                  <a:fillRect l="-1458" b="-5128"/>
                </a:stretch>
              </a:blipFill>
            </p:spPr>
            <p:txBody>
              <a:bodyPr/>
              <a:lstStyle/>
              <a:p>
                <a:r>
                  <a:rPr lang="en-GB">
                    <a:noFill/>
                  </a:rPr>
                  <a:t> </a:t>
                </a:r>
              </a:p>
            </p:txBody>
          </p:sp>
        </mc:Fallback>
      </mc:AlternateContent>
      <p:sp>
        <p:nvSpPr>
          <p:cNvPr id="8" name="TextBox 7">
            <a:extLst>
              <a:ext uri="{FF2B5EF4-FFF2-40B4-BE49-F238E27FC236}">
                <a16:creationId xmlns:a16="http://schemas.microsoft.com/office/drawing/2014/main" id="{52FB0AF2-0167-D09C-C7B8-B33B489D11EA}"/>
              </a:ext>
            </a:extLst>
          </p:cNvPr>
          <p:cNvSpPr txBox="1"/>
          <p:nvPr/>
        </p:nvSpPr>
        <p:spPr>
          <a:xfrm>
            <a:off x="6045201" y="152401"/>
            <a:ext cx="1003801" cy="40011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9a. 1:2</a:t>
            </a:r>
            <a:endParaRPr lang="en-GB" sz="2000" b="1" baseline="30000" dirty="0">
              <a:solidFill>
                <a:schemeClr val="accent1"/>
              </a:solidFill>
              <a:latin typeface="Century Gothic" panose="020B0502020202020204" pitchFamily="34" charset="0"/>
            </a:endParaRP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894639F8-6F2B-9421-B2C8-8E8CBB973B6F}"/>
                  </a:ext>
                </a:extLst>
              </p:cNvPr>
              <p:cNvSpPr txBox="1"/>
              <p:nvPr/>
            </p:nvSpPr>
            <p:spPr>
              <a:xfrm>
                <a:off x="6045200" y="524933"/>
                <a:ext cx="4305218" cy="144187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9b. </a:t>
                </a:r>
                <a14:m>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smtClean="0">
                            <a:solidFill>
                              <a:schemeClr val="accent1"/>
                            </a:solidFill>
                            <a:latin typeface="Cambria Math" panose="02040503050406030204" pitchFamily="18" charset="0"/>
                          </a:rPr>
                          <m:t>𝐯𝐨𝐥𝐮𝐦𝐞</m:t>
                        </m:r>
                      </m:den>
                    </m:f>
                  </m:oMath>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𝟎𝟏</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𝟓</m:t>
                          </m:r>
                        </m:den>
                      </m:f>
                    </m:oMath>
                  </m:oMathPara>
                </a14:m>
                <a:endParaRPr lang="en-GB" sz="20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𝟓</m:t>
                      </m:r>
                      <m:sSup>
                        <m:sSupPr>
                          <m:ctrlPr>
                            <a:rPr lang="en-GB" sz="2000" b="1" i="1" smtClean="0">
                              <a:solidFill>
                                <a:schemeClr val="accent1"/>
                              </a:solidFill>
                              <a:latin typeface="Cambria Math" panose="02040503050406030204" pitchFamily="18" charset="0"/>
                            </a:rPr>
                          </m:ctrlPr>
                        </m:sSupPr>
                        <m:e>
                          <m:r>
                            <a:rPr lang="en-GB" sz="2000" b="1" i="1" smtClean="0">
                              <a:solidFill>
                                <a:schemeClr val="accent1"/>
                              </a:solidFill>
                              <a:latin typeface="Cambria Math" panose="02040503050406030204" pitchFamily="18" charset="0"/>
                            </a:rPr>
                            <m:t> </m:t>
                          </m:r>
                          <m:r>
                            <a:rPr lang="en-GB" sz="2000" b="1" i="1" smtClean="0">
                              <a:solidFill>
                                <a:schemeClr val="accent1"/>
                              </a:solidFill>
                              <a:latin typeface="Cambria Math" panose="02040503050406030204" pitchFamily="18" charset="0"/>
                              <a:ea typeface="Cambria Math" panose="02040503050406030204" pitchFamily="18" charset="0"/>
                            </a:rPr>
                            <m:t>×</m:t>
                          </m:r>
                          <m:r>
                            <a:rPr lang="en-GB" sz="2000" b="1" i="1" smtClean="0">
                              <a:solidFill>
                                <a:schemeClr val="accent1"/>
                              </a:solidFill>
                              <a:latin typeface="Cambria Math" panose="02040503050406030204" pitchFamily="18" charset="0"/>
                            </a:rPr>
                            <m:t>𝟏𝟎</m:t>
                          </m:r>
                        </m:e>
                        <m:sup>
                          <m:r>
                            <a:rPr lang="en-GB" sz="2000" b="1" i="1" smtClean="0">
                              <a:solidFill>
                                <a:schemeClr val="accent1"/>
                              </a:solidFill>
                              <a:latin typeface="Cambria Math" panose="02040503050406030204" pitchFamily="18" charset="0"/>
                            </a:rPr>
                            <m:t>−</m:t>
                          </m:r>
                          <m:r>
                            <a:rPr lang="en-GB" sz="2000" b="1" i="1" smtClean="0">
                              <a:solidFill>
                                <a:schemeClr val="accent1"/>
                              </a:solidFill>
                              <a:latin typeface="Cambria Math" panose="02040503050406030204" pitchFamily="18" charset="0"/>
                            </a:rPr>
                            <m:t>𝟑</m:t>
                          </m:r>
                        </m:sup>
                      </m:sSup>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oMath>
                  </m:oMathPara>
                </a14:m>
                <a:endParaRPr lang="en-GB" sz="2000" b="1" dirty="0">
                  <a:solidFill>
                    <a:schemeClr val="accent1"/>
                  </a:solidFill>
                  <a:latin typeface="Century Gothic" panose="020B0502020202020204" pitchFamily="34" charset="0"/>
                </a:endParaRPr>
              </a:p>
            </p:txBody>
          </p:sp>
        </mc:Choice>
        <mc:Fallback>
          <p:sp>
            <p:nvSpPr>
              <p:cNvPr id="9" name="TextBox 8">
                <a:extLst>
                  <a:ext uri="{FF2B5EF4-FFF2-40B4-BE49-F238E27FC236}">
                    <a16:creationId xmlns:a16="http://schemas.microsoft.com/office/drawing/2014/main" id="{894639F8-6F2B-9421-B2C8-8E8CBB973B6F}"/>
                  </a:ext>
                </a:extLst>
              </p:cNvPr>
              <p:cNvSpPr txBox="1">
                <a:spLocks noRot="1" noChangeAspect="1" noMove="1" noResize="1" noEditPoints="1" noAdjustHandles="1" noChangeArrowheads="1" noChangeShapeType="1" noTextEdit="1"/>
              </p:cNvSpPr>
              <p:nvPr/>
            </p:nvSpPr>
            <p:spPr>
              <a:xfrm>
                <a:off x="6045200" y="524933"/>
                <a:ext cx="4305218" cy="1441870"/>
              </a:xfrm>
              <a:prstGeom prst="rect">
                <a:avLst/>
              </a:prstGeom>
              <a:blipFill>
                <a:blip r:embed="rId6"/>
                <a:stretch>
                  <a:fillRect l="-1765" b="-4348"/>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AAF32B64-7671-850E-E3B6-E045FB1A46E7}"/>
                  </a:ext>
                </a:extLst>
              </p:cNvPr>
              <p:cNvSpPr txBox="1"/>
              <p:nvPr/>
            </p:nvSpPr>
            <p:spPr>
              <a:xfrm>
                <a:off x="6062133" y="1964266"/>
                <a:ext cx="5332229" cy="1022652"/>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9c. </a:t>
                </a:r>
              </a:p>
              <a:p>
                <a:r>
                  <a:rPr lang="en-GB" sz="2000" b="1" dirty="0">
                    <a:solidFill>
                      <a:schemeClr val="accent1"/>
                    </a:solidFill>
                    <a:latin typeface="Century Gothic" panose="020B0502020202020204" pitchFamily="34" charset="0"/>
                  </a:rPr>
                  <a:t>Ratio= 1:2</a:t>
                </a: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𝐇𝟐𝐒𝐎𝟒</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𝟐</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𝟓</m:t>
                      </m:r>
                      <m:sSup>
                        <m:sSupPr>
                          <m:ctrlPr>
                            <a:rPr lang="en-GB" sz="2000" b="1" i="1" smtClean="0">
                              <a:solidFill>
                                <a:schemeClr val="accent1"/>
                              </a:solidFill>
                              <a:latin typeface="Cambria Math" panose="02040503050406030204" pitchFamily="18" charset="0"/>
                            </a:rPr>
                          </m:ctrlPr>
                        </m:sSupPr>
                        <m:e>
                          <m:r>
                            <a:rPr lang="en-GB" sz="2000" b="1" i="1" smtClean="0">
                              <a:solidFill>
                                <a:schemeClr val="accent1"/>
                              </a:solidFill>
                              <a:latin typeface="Cambria Math" panose="02040503050406030204" pitchFamily="18" charset="0"/>
                            </a:rPr>
                            <m:t> </m:t>
                          </m:r>
                          <m:r>
                            <a:rPr lang="en-GB" sz="2000" b="1" i="1" smtClean="0">
                              <a:solidFill>
                                <a:schemeClr val="accent1"/>
                              </a:solidFill>
                              <a:latin typeface="Cambria Math" panose="02040503050406030204" pitchFamily="18" charset="0"/>
                              <a:ea typeface="Cambria Math" panose="02040503050406030204" pitchFamily="18" charset="0"/>
                            </a:rPr>
                            <m:t>×</m:t>
                          </m:r>
                          <m:r>
                            <a:rPr lang="en-GB" sz="2000" b="1" i="1" smtClean="0">
                              <a:solidFill>
                                <a:schemeClr val="accent1"/>
                              </a:solidFill>
                              <a:latin typeface="Cambria Math" panose="02040503050406030204" pitchFamily="18" charset="0"/>
                            </a:rPr>
                            <m:t>𝟏𝟎</m:t>
                          </m:r>
                        </m:e>
                        <m:sup>
                          <m:r>
                            <a:rPr lang="en-GB" sz="2000" b="1" i="1" smtClean="0">
                              <a:solidFill>
                                <a:schemeClr val="accent1"/>
                              </a:solidFill>
                              <a:latin typeface="Cambria Math" panose="02040503050406030204" pitchFamily="18" charset="0"/>
                            </a:rPr>
                            <m:t>−</m:t>
                          </m:r>
                          <m:r>
                            <a:rPr lang="en-GB" sz="2000" b="1" i="1" smtClean="0">
                              <a:solidFill>
                                <a:schemeClr val="accent1"/>
                              </a:solidFill>
                              <a:latin typeface="Cambria Math" panose="02040503050406030204" pitchFamily="18" charset="0"/>
                            </a:rPr>
                            <m:t>𝟑</m:t>
                          </m:r>
                        </m:sup>
                      </m:sSup>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oMath>
                  </m:oMathPara>
                </a14:m>
                <a:endParaRPr lang="en-GB" sz="2000" b="1" dirty="0">
                  <a:solidFill>
                    <a:schemeClr val="accent1"/>
                  </a:solidFill>
                  <a:latin typeface="Century Gothic" panose="020B0502020202020204" pitchFamily="34" charset="0"/>
                </a:endParaRPr>
              </a:p>
            </p:txBody>
          </p:sp>
        </mc:Choice>
        <mc:Fallback>
          <p:sp>
            <p:nvSpPr>
              <p:cNvPr id="10" name="TextBox 9">
                <a:extLst>
                  <a:ext uri="{FF2B5EF4-FFF2-40B4-BE49-F238E27FC236}">
                    <a16:creationId xmlns:a16="http://schemas.microsoft.com/office/drawing/2014/main" id="{AAF32B64-7671-850E-E3B6-E045FB1A46E7}"/>
                  </a:ext>
                </a:extLst>
              </p:cNvPr>
              <p:cNvSpPr txBox="1">
                <a:spLocks noRot="1" noChangeAspect="1" noMove="1" noResize="1" noEditPoints="1" noAdjustHandles="1" noChangeArrowheads="1" noChangeShapeType="1" noTextEdit="1"/>
              </p:cNvSpPr>
              <p:nvPr/>
            </p:nvSpPr>
            <p:spPr>
              <a:xfrm>
                <a:off x="6062133" y="1964266"/>
                <a:ext cx="5332229" cy="1022652"/>
              </a:xfrm>
              <a:prstGeom prst="rect">
                <a:avLst/>
              </a:prstGeom>
              <a:blipFill>
                <a:blip r:embed="rId7"/>
                <a:stretch>
                  <a:fillRect l="-1188" t="-2439" b="-6098"/>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F12AEB77-1B05-92D5-3245-B30AACCFA897}"/>
                  </a:ext>
                </a:extLst>
              </p:cNvPr>
              <p:cNvSpPr txBox="1"/>
              <p:nvPr/>
            </p:nvSpPr>
            <p:spPr>
              <a:xfrm>
                <a:off x="6096000" y="5147733"/>
                <a:ext cx="4338945" cy="1468094"/>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9e. </a:t>
                </a:r>
                <a14:m>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smtClean="0">
                            <a:solidFill>
                              <a:schemeClr val="accent1"/>
                            </a:solidFill>
                            <a:latin typeface="Cambria Math" panose="02040503050406030204" pitchFamily="18" charset="0"/>
                          </a:rPr>
                          <m:t>𝐯𝐨𝐥𝐮𝐦𝐞</m:t>
                        </m:r>
                      </m:den>
                    </m:f>
                  </m:oMath>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a:solidFill>
                                <a:schemeClr val="accent1"/>
                              </a:solidFill>
                              <a:latin typeface="Cambria Math" panose="02040503050406030204" pitchFamily="18" charset="0"/>
                            </a:rPr>
                            <m:t>𝟐</m:t>
                          </m:r>
                          <m:r>
                            <a:rPr lang="en-GB" sz="2000" b="1">
                              <a:solidFill>
                                <a:schemeClr val="accent1"/>
                              </a:solidFill>
                              <a:latin typeface="Cambria Math" panose="02040503050406030204" pitchFamily="18" charset="0"/>
                            </a:rPr>
                            <m:t>.</m:t>
                          </m:r>
                          <m:r>
                            <a:rPr lang="en-GB" sz="2000" b="1">
                              <a:solidFill>
                                <a:schemeClr val="accent1"/>
                              </a:solidFill>
                              <a:latin typeface="Cambria Math" panose="02040503050406030204" pitchFamily="18" charset="0"/>
                            </a:rPr>
                            <m:t>𝟓</m:t>
                          </m:r>
                          <m:sSup>
                            <m:sSupPr>
                              <m:ctrlPr>
                                <a:rPr lang="en-GB" sz="2000" b="1" i="1">
                                  <a:solidFill>
                                    <a:schemeClr val="accent1"/>
                                  </a:solidFill>
                                  <a:latin typeface="Cambria Math" panose="02040503050406030204" pitchFamily="18" charset="0"/>
                                </a:rPr>
                              </m:ctrlPr>
                            </m:sSupPr>
                            <m:e>
                              <m:r>
                                <a:rPr lang="en-GB" sz="2000" b="1" i="1">
                                  <a:solidFill>
                                    <a:schemeClr val="accent1"/>
                                  </a:solidFill>
                                  <a:latin typeface="Cambria Math" panose="02040503050406030204" pitchFamily="18" charset="0"/>
                                </a:rPr>
                                <m:t> </m:t>
                              </m:r>
                              <m:r>
                                <a:rPr lang="en-GB" sz="2000" b="1" i="1">
                                  <a:solidFill>
                                    <a:schemeClr val="accent1"/>
                                  </a:solidFill>
                                  <a:latin typeface="Cambria Math" panose="02040503050406030204" pitchFamily="18" charset="0"/>
                                  <a:ea typeface="Cambria Math" panose="02040503050406030204" pitchFamily="18" charset="0"/>
                                </a:rPr>
                                <m:t>×</m:t>
                              </m:r>
                              <m:r>
                                <a:rPr lang="en-GB" sz="2000" b="1" i="1">
                                  <a:solidFill>
                                    <a:schemeClr val="accent1"/>
                                  </a:solidFill>
                                  <a:latin typeface="Cambria Math" panose="02040503050406030204" pitchFamily="18" charset="0"/>
                                </a:rPr>
                                <m:t>𝟏𝟎</m:t>
                              </m:r>
                            </m:e>
                            <m:sup>
                              <m:r>
                                <a:rPr lang="en-GB" sz="2000" b="1" i="1">
                                  <a:solidFill>
                                    <a:schemeClr val="accent1"/>
                                  </a:solidFill>
                                  <a:latin typeface="Cambria Math" panose="02040503050406030204" pitchFamily="18" charset="0"/>
                                </a:rPr>
                                <m:t>−</m:t>
                              </m:r>
                              <m:r>
                                <a:rPr lang="en-GB" sz="2000" b="1" i="1" smtClean="0">
                                  <a:solidFill>
                                    <a:schemeClr val="accent1"/>
                                  </a:solidFill>
                                  <a:latin typeface="Cambria Math" panose="02040503050406030204" pitchFamily="18" charset="0"/>
                                </a:rPr>
                                <m:t>𝟑</m:t>
                              </m:r>
                            </m:sup>
                          </m:sSup>
                        </m:num>
                        <m:den>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𝟎𝟎𝟑</m:t>
                          </m:r>
                        </m:den>
                      </m:f>
                    </m:oMath>
                  </m:oMathPara>
                </a14:m>
                <a:endParaRPr lang="en-GB" sz="20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𝟖𝟑𝟑</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𝐝𝐦</m:t>
                      </m:r>
                      <m:r>
                        <a:rPr lang="en-GB" sz="2000" b="1" i="0" baseline="30000" smtClean="0">
                          <a:solidFill>
                            <a:schemeClr val="accent1"/>
                          </a:solidFill>
                          <a:latin typeface="Cambria Math" panose="02040503050406030204" pitchFamily="18" charset="0"/>
                        </a:rPr>
                        <m:t> </m:t>
                      </m:r>
                      <m:r>
                        <a:rPr lang="en-GB" sz="2000" b="1" i="0" baseline="30000" smtClean="0">
                          <a:solidFill>
                            <a:schemeClr val="accent1"/>
                          </a:solidFill>
                          <a:latin typeface="Cambria Math" panose="02040503050406030204" pitchFamily="18" charset="0"/>
                        </a:rPr>
                        <m:t>𝟑</m:t>
                      </m:r>
                    </m:oMath>
                  </m:oMathPara>
                </a14:m>
                <a:endParaRPr lang="en-GB" sz="2000" b="1" baseline="30000" dirty="0">
                  <a:solidFill>
                    <a:schemeClr val="accent1"/>
                  </a:solidFill>
                  <a:latin typeface="Century Gothic" panose="020B0502020202020204" pitchFamily="34" charset="0"/>
                </a:endParaRPr>
              </a:p>
            </p:txBody>
          </p:sp>
        </mc:Choice>
        <mc:Fallback>
          <p:sp>
            <p:nvSpPr>
              <p:cNvPr id="11" name="TextBox 10">
                <a:extLst>
                  <a:ext uri="{FF2B5EF4-FFF2-40B4-BE49-F238E27FC236}">
                    <a16:creationId xmlns:a16="http://schemas.microsoft.com/office/drawing/2014/main" id="{F12AEB77-1B05-92D5-3245-B30AACCFA897}"/>
                  </a:ext>
                </a:extLst>
              </p:cNvPr>
              <p:cNvSpPr txBox="1">
                <a:spLocks noRot="1" noChangeAspect="1" noMove="1" noResize="1" noEditPoints="1" noAdjustHandles="1" noChangeArrowheads="1" noChangeShapeType="1" noTextEdit="1"/>
              </p:cNvSpPr>
              <p:nvPr/>
            </p:nvSpPr>
            <p:spPr>
              <a:xfrm>
                <a:off x="6096000" y="5147733"/>
                <a:ext cx="4338945" cy="1468094"/>
              </a:xfrm>
              <a:prstGeom prst="rect">
                <a:avLst/>
              </a:prstGeom>
              <a:blipFill>
                <a:blip r:embed="rId8"/>
                <a:stretch>
                  <a:fillRect l="-1462" b="-5172"/>
                </a:stretch>
              </a:blipFill>
            </p:spPr>
            <p:txBody>
              <a:bodyPr/>
              <a:lstStyle/>
              <a:p>
                <a:r>
                  <a:rPr lang="en-GB">
                    <a:noFill/>
                  </a:rPr>
                  <a:t> </a:t>
                </a:r>
              </a:p>
            </p:txBody>
          </p:sp>
        </mc:Fallback>
      </mc:AlternateContent>
      <p:sp>
        <p:nvSpPr>
          <p:cNvPr id="12" name="TextBox 11">
            <a:extLst>
              <a:ext uri="{FF2B5EF4-FFF2-40B4-BE49-F238E27FC236}">
                <a16:creationId xmlns:a16="http://schemas.microsoft.com/office/drawing/2014/main" id="{F27B15D1-A702-A25B-62EE-8A9072820704}"/>
              </a:ext>
            </a:extLst>
          </p:cNvPr>
          <p:cNvSpPr txBox="1"/>
          <p:nvPr/>
        </p:nvSpPr>
        <p:spPr>
          <a:xfrm>
            <a:off x="6028267" y="3200399"/>
            <a:ext cx="5503333" cy="1631216"/>
          </a:xfrm>
          <a:prstGeom prst="rect">
            <a:avLst/>
          </a:prstGeom>
          <a:noFill/>
        </p:spPr>
        <p:txBody>
          <a:bodyPr wrap="square" rtlCol="0">
            <a:spAutoFit/>
          </a:bodyPr>
          <a:lstStyle/>
          <a:p>
            <a:r>
              <a:rPr lang="en-GB" sz="2000" b="1" dirty="0">
                <a:solidFill>
                  <a:schemeClr val="accent1"/>
                </a:solidFill>
                <a:latin typeface="Century Gothic" panose="020B0502020202020204" pitchFamily="34" charset="0"/>
              </a:rPr>
              <a:t>9d. Universal indicator would turn purple/blue when added to lithium hydroxide solution. However, when this has been neutralised by the sulfuric acid, the Universal indicator would turn green.</a:t>
            </a:r>
            <a:endParaRPr lang="en-GB" sz="2000" b="1" baseline="30000"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191316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B9F20-674B-1450-5C1C-21FF64143A53}"/>
              </a:ext>
            </a:extLst>
          </p:cNvPr>
          <p:cNvSpPr>
            <a:spLocks noGrp="1"/>
          </p:cNvSpPr>
          <p:nvPr>
            <p:ph type="title"/>
          </p:nvPr>
        </p:nvSpPr>
        <p:spPr/>
        <p:txBody>
          <a:bodyPr/>
          <a:lstStyle/>
          <a:p>
            <a:r>
              <a:rPr lang="en-GB" dirty="0">
                <a:latin typeface="Century Gothic" panose="020B0502020202020204" pitchFamily="34" charset="0"/>
              </a:rPr>
              <a:t>Answers</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C1DF93CB-92AE-65A0-6FFB-38BAAE9E5977}"/>
                  </a:ext>
                </a:extLst>
              </p:cNvPr>
              <p:cNvSpPr txBox="1"/>
              <p:nvPr/>
            </p:nvSpPr>
            <p:spPr>
              <a:xfrm>
                <a:off x="355600" y="982133"/>
                <a:ext cx="4824078" cy="494225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10. NaOH + HC</a:t>
                </a:r>
                <a:r>
                  <a:rPr lang="en-GB" sz="2000" b="1" dirty="0">
                    <a:solidFill>
                      <a:schemeClr val="accent1"/>
                    </a:solidFill>
                    <a:latin typeface="PT Sans" panose="020B0503020203020204" pitchFamily="34" charset="77"/>
                  </a:rPr>
                  <a:t>l</a:t>
                </a:r>
                <a:r>
                  <a:rPr lang="en-GB" sz="2000" b="1" dirty="0">
                    <a:solidFill>
                      <a:schemeClr val="accent1"/>
                    </a:solidFill>
                    <a:latin typeface="Century Gothic" panose="020B0502020202020204" pitchFamily="34" charset="0"/>
                  </a:rPr>
                  <a:t> </a:t>
                </a:r>
                <a:r>
                  <a:rPr lang="en-GB" sz="2000" b="1" dirty="0">
                    <a:solidFill>
                      <a:schemeClr val="accent1"/>
                    </a:solidFill>
                    <a:latin typeface="Century Gothic" panose="020B0502020202020204" pitchFamily="34" charset="0"/>
                    <a:sym typeface="Wingdings" pitchFamily="2" charset="2"/>
                  </a:rPr>
                  <a:t> NaC</a:t>
                </a:r>
                <a:r>
                  <a:rPr lang="en-GB" sz="2000" b="1" dirty="0">
                    <a:solidFill>
                      <a:schemeClr val="accent1"/>
                    </a:solidFill>
                    <a:latin typeface="PT Sans" panose="020B0503020203020204" pitchFamily="34" charset="77"/>
                    <a:sym typeface="Wingdings" pitchFamily="2" charset="2"/>
                  </a:rPr>
                  <a:t>l</a:t>
                </a:r>
                <a:r>
                  <a:rPr lang="en-GB" sz="2000" b="1" dirty="0">
                    <a:solidFill>
                      <a:schemeClr val="accent1"/>
                    </a:solidFill>
                    <a:latin typeface="Century Gothic" panose="020B0502020202020204" pitchFamily="34" charset="0"/>
                    <a:sym typeface="Wingdings" pitchFamily="2" charset="2"/>
                  </a:rPr>
                  <a:t> + H</a:t>
                </a:r>
                <a:r>
                  <a:rPr lang="en-GB" sz="2000" b="1" baseline="-25000" dirty="0">
                    <a:solidFill>
                      <a:schemeClr val="accent1"/>
                    </a:solidFill>
                    <a:latin typeface="Century Gothic" panose="020B0502020202020204" pitchFamily="34" charset="0"/>
                    <a:sym typeface="Wingdings" pitchFamily="2" charset="2"/>
                  </a:rPr>
                  <a:t>2</a:t>
                </a:r>
                <a:r>
                  <a:rPr lang="en-GB" sz="2000" b="1" dirty="0">
                    <a:solidFill>
                      <a:schemeClr val="accent1"/>
                    </a:solidFill>
                    <a:latin typeface="Century Gothic" panose="020B0502020202020204" pitchFamily="34" charset="0"/>
                    <a:sym typeface="Wingdings" pitchFamily="2" charset="2"/>
                  </a:rPr>
                  <a:t>O</a:t>
                </a:r>
              </a:p>
              <a:p>
                <a:r>
                  <a:rPr lang="en-GB" sz="2000" b="1" dirty="0">
                    <a:solidFill>
                      <a:schemeClr val="accent1"/>
                    </a:solidFill>
                    <a:latin typeface="Century Gothic" panose="020B0502020202020204" pitchFamily="34" charset="0"/>
                    <a:sym typeface="Wingdings" pitchFamily="2" charset="2"/>
                  </a:rPr>
                  <a:t>NaOH:</a:t>
                </a:r>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smtClean="0">
                              <a:solidFill>
                                <a:schemeClr val="accent1"/>
                              </a:solidFill>
                              <a:latin typeface="Cambria Math" panose="02040503050406030204" pitchFamily="18" charset="0"/>
                            </a:rPr>
                            <m:t>𝐯𝐨𝐥𝐮𝐦𝐞</m:t>
                          </m:r>
                        </m:den>
                      </m:f>
                    </m:oMath>
                  </m:oMathPara>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𝟎𝟑𝟓</m:t>
                          </m:r>
                        </m:den>
                      </m:f>
                    </m:oMath>
                  </m:oMathPara>
                </a14:m>
                <a:endParaRPr lang="en-GB" sz="20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𝟑</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𝟓</m:t>
                      </m:r>
                      <m:sSup>
                        <m:sSupPr>
                          <m:ctrlPr>
                            <a:rPr lang="en-GB" sz="2000" b="1" i="1" smtClean="0">
                              <a:solidFill>
                                <a:schemeClr val="accent1"/>
                              </a:solidFill>
                              <a:latin typeface="Cambria Math" panose="02040503050406030204" pitchFamily="18" charset="0"/>
                            </a:rPr>
                          </m:ctrlPr>
                        </m:sSupPr>
                        <m:e>
                          <m:r>
                            <a:rPr lang="en-GB" sz="2000" b="1" i="1" smtClean="0">
                              <a:solidFill>
                                <a:schemeClr val="accent1"/>
                              </a:solidFill>
                              <a:latin typeface="Cambria Math" panose="02040503050406030204" pitchFamily="18" charset="0"/>
                            </a:rPr>
                            <m:t> </m:t>
                          </m:r>
                          <m:r>
                            <a:rPr lang="en-GB" sz="2000" b="1" i="1" smtClean="0">
                              <a:solidFill>
                                <a:schemeClr val="accent1"/>
                              </a:solidFill>
                              <a:latin typeface="Cambria Math" panose="02040503050406030204" pitchFamily="18" charset="0"/>
                              <a:ea typeface="Cambria Math" panose="02040503050406030204" pitchFamily="18" charset="0"/>
                            </a:rPr>
                            <m:t>×</m:t>
                          </m:r>
                          <m:r>
                            <a:rPr lang="en-GB" sz="2000" b="1" i="1" smtClean="0">
                              <a:solidFill>
                                <a:schemeClr val="accent1"/>
                              </a:solidFill>
                              <a:latin typeface="Cambria Math" panose="02040503050406030204" pitchFamily="18" charset="0"/>
                            </a:rPr>
                            <m:t>𝟏𝟎</m:t>
                          </m:r>
                        </m:e>
                        <m:sup>
                          <m:r>
                            <a:rPr lang="en-GB" sz="2000" b="1" i="1" smtClean="0">
                              <a:solidFill>
                                <a:schemeClr val="accent1"/>
                              </a:solidFill>
                              <a:latin typeface="Cambria Math" panose="02040503050406030204" pitchFamily="18" charset="0"/>
                            </a:rPr>
                            <m:t>−</m:t>
                          </m:r>
                          <m:r>
                            <a:rPr lang="en-GB" sz="2000" b="1" i="1" smtClean="0">
                              <a:solidFill>
                                <a:schemeClr val="accent1"/>
                              </a:solidFill>
                              <a:latin typeface="Cambria Math" panose="02040503050406030204" pitchFamily="18" charset="0"/>
                            </a:rPr>
                            <m:t>𝟑</m:t>
                          </m:r>
                        </m:sup>
                      </m:sSup>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oMath>
                  </m:oMathPara>
                </a14:m>
                <a:endParaRPr lang="en-GB" sz="2000" b="1" dirty="0">
                  <a:solidFill>
                    <a:schemeClr val="accent1"/>
                  </a:solidFill>
                  <a:latin typeface="Century Gothic" panose="020B0502020202020204" pitchFamily="34" charset="0"/>
                </a:endParaRPr>
              </a:p>
              <a:p>
                <a:endParaRPr lang="en-GB" sz="2000" b="1" dirty="0">
                  <a:solidFill>
                    <a:schemeClr val="accent1"/>
                  </a:solidFill>
                  <a:latin typeface="Century Gothic" panose="020B0502020202020204" pitchFamily="34" charset="0"/>
                </a:endParaRPr>
              </a:p>
              <a:p>
                <a:r>
                  <a:rPr lang="en-GB" sz="2000" b="1" dirty="0">
                    <a:solidFill>
                      <a:schemeClr val="accent1"/>
                    </a:solidFill>
                    <a:latin typeface="Century Gothic" panose="020B0502020202020204" pitchFamily="34" charset="0"/>
                  </a:rPr>
                  <a:t>Ratio= 1:1</a:t>
                </a:r>
              </a:p>
              <a:p>
                <a:pPr/>
                <a14:m>
                  <m:oMathPara xmlns:m="http://schemas.openxmlformats.org/officeDocument/2006/math">
                    <m:oMathParaPr>
                      <m:jc m:val="left"/>
                    </m:oMathParaPr>
                    <m:oMath xmlns:m="http://schemas.openxmlformats.org/officeDocument/2006/math">
                      <m:r>
                        <a:rPr lang="en-GB" sz="2000" b="1">
                          <a:solidFill>
                            <a:schemeClr val="accent1"/>
                          </a:solidFill>
                          <a:latin typeface="Cambria Math" panose="02040503050406030204" pitchFamily="18" charset="0"/>
                        </a:rPr>
                        <m:t>𝐍𝐮𝐦𝐛𝐞𝐫</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𝐨𝐟</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𝐦𝐨𝐥𝐞𝐬</m:t>
                      </m:r>
                      <m:r>
                        <a:rPr lang="en-GB" sz="2000" b="1">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𝐇𝐂𝐥</m:t>
                      </m:r>
                      <m:r>
                        <a:rPr lang="en-GB" sz="2000" b="1">
                          <a:solidFill>
                            <a:schemeClr val="accent1"/>
                          </a:solidFill>
                          <a:latin typeface="Cambria Math" panose="02040503050406030204" pitchFamily="18" charset="0"/>
                        </a:rPr>
                        <m:t>=</m:t>
                      </m:r>
                      <m:r>
                        <a:rPr lang="en-GB" sz="2000" b="1">
                          <a:solidFill>
                            <a:schemeClr val="accent1"/>
                          </a:solidFill>
                          <a:latin typeface="Cambria Math" panose="02040503050406030204" pitchFamily="18" charset="0"/>
                        </a:rPr>
                        <m:t>𝟑</m:t>
                      </m:r>
                      <m:r>
                        <a:rPr lang="en-GB" sz="2000" b="1">
                          <a:solidFill>
                            <a:schemeClr val="accent1"/>
                          </a:solidFill>
                          <a:latin typeface="Cambria Math" panose="02040503050406030204" pitchFamily="18" charset="0"/>
                        </a:rPr>
                        <m:t>.</m:t>
                      </m:r>
                      <m:r>
                        <a:rPr lang="en-GB" sz="2000" b="1">
                          <a:solidFill>
                            <a:schemeClr val="accent1"/>
                          </a:solidFill>
                          <a:latin typeface="Cambria Math" panose="02040503050406030204" pitchFamily="18" charset="0"/>
                        </a:rPr>
                        <m:t>𝟓</m:t>
                      </m:r>
                      <m:sSup>
                        <m:sSupPr>
                          <m:ctrlPr>
                            <a:rPr lang="en-GB" sz="2000" b="1" i="1">
                              <a:solidFill>
                                <a:schemeClr val="accent1"/>
                              </a:solidFill>
                              <a:latin typeface="Cambria Math" panose="02040503050406030204" pitchFamily="18" charset="0"/>
                            </a:rPr>
                          </m:ctrlPr>
                        </m:sSupPr>
                        <m:e>
                          <m:r>
                            <a:rPr lang="en-GB" sz="2000" b="1" i="1">
                              <a:solidFill>
                                <a:schemeClr val="accent1"/>
                              </a:solidFill>
                              <a:latin typeface="Cambria Math" panose="02040503050406030204" pitchFamily="18" charset="0"/>
                            </a:rPr>
                            <m:t> </m:t>
                          </m:r>
                          <m:r>
                            <a:rPr lang="en-GB" sz="2000" b="1" i="1">
                              <a:solidFill>
                                <a:schemeClr val="accent1"/>
                              </a:solidFill>
                              <a:latin typeface="Cambria Math" panose="02040503050406030204" pitchFamily="18" charset="0"/>
                              <a:ea typeface="Cambria Math" panose="02040503050406030204" pitchFamily="18" charset="0"/>
                            </a:rPr>
                            <m:t>×</m:t>
                          </m:r>
                          <m:r>
                            <a:rPr lang="en-GB" sz="2000" b="1" i="1">
                              <a:solidFill>
                                <a:schemeClr val="accent1"/>
                              </a:solidFill>
                              <a:latin typeface="Cambria Math" panose="02040503050406030204" pitchFamily="18" charset="0"/>
                            </a:rPr>
                            <m:t>𝟏𝟎</m:t>
                          </m:r>
                        </m:e>
                        <m:sup>
                          <m:r>
                            <a:rPr lang="en-GB" sz="2000" b="1" i="1">
                              <a:solidFill>
                                <a:schemeClr val="accent1"/>
                              </a:solidFill>
                              <a:latin typeface="Cambria Math" panose="02040503050406030204" pitchFamily="18" charset="0"/>
                            </a:rPr>
                            <m:t>−</m:t>
                          </m:r>
                          <m:r>
                            <a:rPr lang="en-GB" sz="2000" b="1" i="1">
                              <a:solidFill>
                                <a:schemeClr val="accent1"/>
                              </a:solidFill>
                              <a:latin typeface="Cambria Math" panose="02040503050406030204" pitchFamily="18" charset="0"/>
                            </a:rPr>
                            <m:t>𝟑</m:t>
                          </m:r>
                        </m:sup>
                      </m:sSup>
                      <m:r>
                        <a:rPr lang="en-GB" sz="2000" b="1">
                          <a:solidFill>
                            <a:schemeClr val="accent1"/>
                          </a:solidFill>
                          <a:latin typeface="Cambria Math" panose="02040503050406030204" pitchFamily="18" charset="0"/>
                        </a:rPr>
                        <m:t>𝐦𝐨𝐥</m:t>
                      </m:r>
                    </m:oMath>
                  </m:oMathPara>
                </a14:m>
                <a:endParaRPr lang="en-GB" sz="2000" b="1" dirty="0">
                  <a:solidFill>
                    <a:schemeClr val="accent1"/>
                  </a:solidFill>
                  <a:latin typeface="Century Gothic" panose="020B0502020202020204" pitchFamily="34" charset="0"/>
                </a:endParaRPr>
              </a:p>
              <a:p>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a:solidFill>
                            <a:schemeClr val="accent1"/>
                          </a:solidFill>
                          <a:latin typeface="Cambria Math" panose="02040503050406030204" pitchFamily="18" charset="0"/>
                        </a:rPr>
                        <m:t>𝐂𝐨𝐧𝐜𝐞𝐧𝐭𝐫𝐚𝐭𝐢𝐨𝐧</m:t>
                      </m:r>
                      <m:r>
                        <a:rPr lang="en-GB" sz="2000" b="1">
                          <a:solidFill>
                            <a:schemeClr val="accent1"/>
                          </a:solidFill>
                          <a:latin typeface="Cambria Math" panose="02040503050406030204" pitchFamily="18" charset="0"/>
                        </a:rPr>
                        <m:t>= </m:t>
                      </m:r>
                      <m:f>
                        <m:fPr>
                          <m:ctrlPr>
                            <a:rPr lang="en-GB" sz="2000" b="1" i="1">
                              <a:solidFill>
                                <a:schemeClr val="accent1"/>
                              </a:solidFill>
                              <a:latin typeface="Cambria Math" panose="02040503050406030204" pitchFamily="18" charset="0"/>
                            </a:rPr>
                          </m:ctrlPr>
                        </m:fPr>
                        <m:num>
                          <m:r>
                            <a:rPr lang="en-GB" sz="2000" b="1">
                              <a:solidFill>
                                <a:schemeClr val="accent1"/>
                              </a:solidFill>
                              <a:latin typeface="Cambria Math" panose="02040503050406030204" pitchFamily="18" charset="0"/>
                            </a:rPr>
                            <m:t>𝐧𝐮𝐦𝐛𝐞𝐫</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𝐨𝐟</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𝐦𝐨𝐥𝐞𝐬</m:t>
                          </m:r>
                        </m:num>
                        <m:den>
                          <m:r>
                            <a:rPr lang="en-GB" sz="2000" b="1">
                              <a:solidFill>
                                <a:schemeClr val="accent1"/>
                              </a:solidFill>
                              <a:latin typeface="Cambria Math" panose="02040503050406030204" pitchFamily="18" charset="0"/>
                            </a:rPr>
                            <m:t>𝐯𝐨𝐥𝐮𝐦𝐞</m:t>
                          </m:r>
                        </m:den>
                      </m:f>
                    </m:oMath>
                  </m:oMathPara>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a:solidFill>
                            <a:schemeClr val="accent1"/>
                          </a:solidFill>
                          <a:latin typeface="Cambria Math" panose="02040503050406030204" pitchFamily="18" charset="0"/>
                        </a:rPr>
                        <m:t>𝐂𝐨𝐧𝐜𝐞𝐧𝐭𝐫𝐚𝐭𝐢𝐨𝐧</m:t>
                      </m:r>
                      <m:r>
                        <a:rPr lang="en-GB" sz="2000" b="1">
                          <a:solidFill>
                            <a:schemeClr val="accent1"/>
                          </a:solidFill>
                          <a:latin typeface="Cambria Math" panose="02040503050406030204" pitchFamily="18" charset="0"/>
                        </a:rPr>
                        <m:t>= </m:t>
                      </m:r>
                      <m:f>
                        <m:fPr>
                          <m:ctrlPr>
                            <a:rPr lang="en-GB" sz="2000" b="1" i="1">
                              <a:solidFill>
                                <a:schemeClr val="accent1"/>
                              </a:solidFill>
                              <a:latin typeface="Cambria Math" panose="02040503050406030204" pitchFamily="18" charset="0"/>
                            </a:rPr>
                          </m:ctrlPr>
                        </m:fPr>
                        <m:num>
                          <m:r>
                            <a:rPr lang="en-GB" sz="2000" b="1">
                              <a:solidFill>
                                <a:schemeClr val="accent1"/>
                              </a:solidFill>
                              <a:latin typeface="Cambria Math" panose="02040503050406030204" pitchFamily="18" charset="0"/>
                            </a:rPr>
                            <m:t>𝟑</m:t>
                          </m:r>
                          <m:r>
                            <a:rPr lang="en-GB" sz="2000" b="1">
                              <a:solidFill>
                                <a:schemeClr val="accent1"/>
                              </a:solidFill>
                              <a:latin typeface="Cambria Math" panose="02040503050406030204" pitchFamily="18" charset="0"/>
                            </a:rPr>
                            <m:t>.</m:t>
                          </m:r>
                          <m:r>
                            <a:rPr lang="en-GB" sz="2000" b="1">
                              <a:solidFill>
                                <a:schemeClr val="accent1"/>
                              </a:solidFill>
                              <a:latin typeface="Cambria Math" panose="02040503050406030204" pitchFamily="18" charset="0"/>
                            </a:rPr>
                            <m:t>𝟓</m:t>
                          </m:r>
                          <m:sSup>
                            <m:sSupPr>
                              <m:ctrlPr>
                                <a:rPr lang="en-GB" sz="2000" b="1" i="1">
                                  <a:solidFill>
                                    <a:schemeClr val="accent1"/>
                                  </a:solidFill>
                                  <a:latin typeface="Cambria Math" panose="02040503050406030204" pitchFamily="18" charset="0"/>
                                </a:rPr>
                              </m:ctrlPr>
                            </m:sSupPr>
                            <m:e>
                              <m:r>
                                <a:rPr lang="en-GB" sz="2000" b="1" i="1">
                                  <a:solidFill>
                                    <a:schemeClr val="accent1"/>
                                  </a:solidFill>
                                  <a:latin typeface="Cambria Math" panose="02040503050406030204" pitchFamily="18" charset="0"/>
                                </a:rPr>
                                <m:t> </m:t>
                              </m:r>
                              <m:r>
                                <a:rPr lang="en-GB" sz="2000" b="1" i="1">
                                  <a:solidFill>
                                    <a:schemeClr val="accent1"/>
                                  </a:solidFill>
                                  <a:latin typeface="Cambria Math" panose="02040503050406030204" pitchFamily="18" charset="0"/>
                                  <a:ea typeface="Cambria Math" panose="02040503050406030204" pitchFamily="18" charset="0"/>
                                </a:rPr>
                                <m:t>×</m:t>
                              </m:r>
                              <m:r>
                                <a:rPr lang="en-GB" sz="2000" b="1" i="1">
                                  <a:solidFill>
                                    <a:schemeClr val="accent1"/>
                                  </a:solidFill>
                                  <a:latin typeface="Cambria Math" panose="02040503050406030204" pitchFamily="18" charset="0"/>
                                </a:rPr>
                                <m:t>𝟏𝟎</m:t>
                              </m:r>
                            </m:e>
                            <m:sup>
                              <m:r>
                                <a:rPr lang="en-GB" sz="2000" b="1" i="1">
                                  <a:solidFill>
                                    <a:schemeClr val="accent1"/>
                                  </a:solidFill>
                                  <a:latin typeface="Cambria Math" panose="02040503050406030204" pitchFamily="18" charset="0"/>
                                </a:rPr>
                                <m:t>−</m:t>
                              </m:r>
                              <m:r>
                                <a:rPr lang="en-GB" sz="2000" b="1" i="1">
                                  <a:solidFill>
                                    <a:schemeClr val="accent1"/>
                                  </a:solidFill>
                                  <a:latin typeface="Cambria Math" panose="02040503050406030204" pitchFamily="18" charset="0"/>
                                </a:rPr>
                                <m:t>𝟑</m:t>
                              </m:r>
                            </m:sup>
                          </m:sSup>
                        </m:num>
                        <m:den>
                          <m:r>
                            <a:rPr lang="en-GB" sz="2000" b="1">
                              <a:solidFill>
                                <a:schemeClr val="accent1"/>
                              </a:solidFill>
                              <a:latin typeface="Cambria Math" panose="02040503050406030204" pitchFamily="18" charset="0"/>
                            </a:rPr>
                            <m:t>𝟎</m:t>
                          </m:r>
                          <m:r>
                            <a:rPr lang="en-GB" sz="2000" b="1">
                              <a:solidFill>
                                <a:schemeClr val="accent1"/>
                              </a:solidFill>
                              <a:latin typeface="Cambria Math" panose="02040503050406030204" pitchFamily="18" charset="0"/>
                            </a:rPr>
                            <m:t>.</m:t>
                          </m:r>
                          <m:r>
                            <a:rPr lang="en-GB" sz="2000" b="1">
                              <a:solidFill>
                                <a:schemeClr val="accent1"/>
                              </a:solidFill>
                              <a:latin typeface="Cambria Math" panose="02040503050406030204" pitchFamily="18" charset="0"/>
                            </a:rPr>
                            <m:t>𝟎</m:t>
                          </m:r>
                          <m:r>
                            <a:rPr lang="en-GB" sz="2000" b="1" i="1" smtClean="0">
                              <a:solidFill>
                                <a:schemeClr val="accent1"/>
                              </a:solidFill>
                              <a:latin typeface="Cambria Math" panose="02040503050406030204" pitchFamily="18" charset="0"/>
                            </a:rPr>
                            <m:t>𝟐</m:t>
                          </m:r>
                        </m:den>
                      </m:f>
                    </m:oMath>
                  </m:oMathPara>
                </a14:m>
                <a:endParaRPr lang="en-GB" sz="20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a:solidFill>
                            <a:schemeClr val="accent1"/>
                          </a:solidFill>
                          <a:latin typeface="Cambria Math" panose="02040503050406030204" pitchFamily="18" charset="0"/>
                        </a:rPr>
                        <m:t>𝐂𝐨𝐧𝐜𝐞𝐧𝐭𝐫𝐚𝐭𝐢𝐨𝐧</m:t>
                      </m:r>
                      <m:r>
                        <a:rPr lang="en-GB" sz="2000" b="1">
                          <a:solidFill>
                            <a:schemeClr val="accent1"/>
                          </a:solidFill>
                          <a:latin typeface="Cambria Math" panose="02040503050406030204" pitchFamily="18" charset="0"/>
                        </a:rPr>
                        <m:t>=</m:t>
                      </m:r>
                      <m:r>
                        <a:rPr lang="en-GB" sz="2000" b="1">
                          <a:solidFill>
                            <a:schemeClr val="accent1"/>
                          </a:solidFill>
                          <a:latin typeface="Cambria Math" panose="02040503050406030204" pitchFamily="18" charset="0"/>
                        </a:rPr>
                        <m:t>𝟎</m:t>
                      </m:r>
                      <m:r>
                        <a:rPr lang="en-GB" sz="2000" b="1">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𝟏𝟕𝟓</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𝐦𝐨𝐥</m:t>
                      </m:r>
                      <m:r>
                        <a:rPr lang="en-GB" sz="2000" b="1">
                          <a:solidFill>
                            <a:schemeClr val="accent1"/>
                          </a:solidFill>
                          <a:latin typeface="Cambria Math" panose="02040503050406030204" pitchFamily="18" charset="0"/>
                        </a:rPr>
                        <m:t>/</m:t>
                      </m:r>
                      <m:r>
                        <a:rPr lang="en-GB" sz="2000" b="1">
                          <a:solidFill>
                            <a:schemeClr val="accent1"/>
                          </a:solidFill>
                          <a:latin typeface="Cambria Math" panose="02040503050406030204" pitchFamily="18" charset="0"/>
                        </a:rPr>
                        <m:t>𝐝𝐦</m:t>
                      </m:r>
                      <m:r>
                        <a:rPr lang="en-GB" sz="2000" b="1" baseline="30000">
                          <a:solidFill>
                            <a:schemeClr val="accent1"/>
                          </a:solidFill>
                          <a:latin typeface="Cambria Math" panose="02040503050406030204" pitchFamily="18" charset="0"/>
                        </a:rPr>
                        <m:t> </m:t>
                      </m:r>
                      <m:r>
                        <a:rPr lang="en-GB" sz="2000" b="1" baseline="30000">
                          <a:solidFill>
                            <a:schemeClr val="accent1"/>
                          </a:solidFill>
                          <a:latin typeface="Cambria Math" panose="02040503050406030204" pitchFamily="18" charset="0"/>
                        </a:rPr>
                        <m:t>𝟑</m:t>
                      </m:r>
                    </m:oMath>
                  </m:oMathPara>
                </a14:m>
                <a:endParaRPr lang="en-GB" sz="2000" b="1" baseline="30000" dirty="0">
                  <a:solidFill>
                    <a:schemeClr val="accent1"/>
                  </a:solidFill>
                  <a:latin typeface="Century Gothic" panose="020B0502020202020204" pitchFamily="34" charset="0"/>
                </a:endParaRPr>
              </a:p>
            </p:txBody>
          </p:sp>
        </mc:Choice>
        <mc:Fallback>
          <p:sp>
            <p:nvSpPr>
              <p:cNvPr id="3" name="TextBox 2">
                <a:extLst>
                  <a:ext uri="{FF2B5EF4-FFF2-40B4-BE49-F238E27FC236}">
                    <a16:creationId xmlns:a16="http://schemas.microsoft.com/office/drawing/2014/main" id="{C1DF93CB-92AE-65A0-6FFB-38BAAE9E5977}"/>
                  </a:ext>
                </a:extLst>
              </p:cNvPr>
              <p:cNvSpPr txBox="1">
                <a:spLocks noRot="1" noChangeAspect="1" noMove="1" noResize="1" noEditPoints="1" noAdjustHandles="1" noChangeArrowheads="1" noChangeShapeType="1" noTextEdit="1"/>
              </p:cNvSpPr>
              <p:nvPr/>
            </p:nvSpPr>
            <p:spPr>
              <a:xfrm>
                <a:off x="355600" y="982133"/>
                <a:ext cx="4824078" cy="4942250"/>
              </a:xfrm>
              <a:prstGeom prst="rect">
                <a:avLst/>
              </a:prstGeom>
              <a:blipFill>
                <a:blip r:embed="rId2"/>
                <a:stretch>
                  <a:fillRect l="-1047" t="-1026" b="-769"/>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4C5254B8-8505-CDDF-A93D-6AD5301D2F48}"/>
                  </a:ext>
                </a:extLst>
              </p:cNvPr>
              <p:cNvSpPr txBox="1"/>
              <p:nvPr/>
            </p:nvSpPr>
            <p:spPr>
              <a:xfrm>
                <a:off x="5655733" y="965200"/>
                <a:ext cx="5638800" cy="4942250"/>
              </a:xfrm>
              <a:prstGeom prst="rect">
                <a:avLst/>
              </a:prstGeom>
              <a:noFill/>
            </p:spPr>
            <p:txBody>
              <a:bodyPr wrap="square" rtlCol="0">
                <a:spAutoFit/>
              </a:bodyPr>
              <a:lstStyle/>
              <a:p>
                <a:r>
                  <a:rPr lang="en-GB" sz="2000" b="1" dirty="0">
                    <a:solidFill>
                      <a:schemeClr val="accent1"/>
                    </a:solidFill>
                    <a:latin typeface="Century Gothic" panose="020B0502020202020204" pitchFamily="34" charset="0"/>
                  </a:rPr>
                  <a:t>11. 2 NaOH + H</a:t>
                </a:r>
                <a:r>
                  <a:rPr lang="en-GB" sz="2000" b="1" baseline="-25000" dirty="0">
                    <a:solidFill>
                      <a:schemeClr val="accent1"/>
                    </a:solidFill>
                    <a:latin typeface="Century Gothic" panose="020B0502020202020204" pitchFamily="34" charset="0"/>
                  </a:rPr>
                  <a:t>2</a:t>
                </a:r>
                <a:r>
                  <a:rPr lang="en-GB" sz="2000" b="1" dirty="0">
                    <a:solidFill>
                      <a:schemeClr val="accent1"/>
                    </a:solidFill>
                    <a:latin typeface="Century Gothic" panose="020B0502020202020204" pitchFamily="34" charset="0"/>
                  </a:rPr>
                  <a:t>SO</a:t>
                </a:r>
                <a:r>
                  <a:rPr lang="en-GB" sz="2000" b="1" baseline="-25000" dirty="0">
                    <a:solidFill>
                      <a:schemeClr val="accent1"/>
                    </a:solidFill>
                    <a:latin typeface="Century Gothic" panose="020B0502020202020204" pitchFamily="34" charset="0"/>
                  </a:rPr>
                  <a:t>4</a:t>
                </a:r>
                <a:r>
                  <a:rPr lang="en-GB" sz="2000" b="1" dirty="0">
                    <a:solidFill>
                      <a:schemeClr val="accent1"/>
                    </a:solidFill>
                    <a:latin typeface="Century Gothic" panose="020B0502020202020204" pitchFamily="34" charset="0"/>
                  </a:rPr>
                  <a:t> </a:t>
                </a:r>
                <a:r>
                  <a:rPr lang="en-GB" sz="2000" b="1" dirty="0">
                    <a:solidFill>
                      <a:schemeClr val="accent1"/>
                    </a:solidFill>
                    <a:latin typeface="Century Gothic" panose="020B0502020202020204" pitchFamily="34" charset="0"/>
                    <a:sym typeface="Wingdings" pitchFamily="2" charset="2"/>
                  </a:rPr>
                  <a:t> Na</a:t>
                </a:r>
                <a:r>
                  <a:rPr lang="en-GB" sz="2000" b="1" baseline="-25000" dirty="0">
                    <a:solidFill>
                      <a:schemeClr val="accent1"/>
                    </a:solidFill>
                    <a:latin typeface="Century Gothic" panose="020B0502020202020204" pitchFamily="34" charset="0"/>
                    <a:sym typeface="Wingdings" pitchFamily="2" charset="2"/>
                  </a:rPr>
                  <a:t>2</a:t>
                </a:r>
                <a:r>
                  <a:rPr lang="en-GB" sz="2000" b="1" dirty="0">
                    <a:solidFill>
                      <a:schemeClr val="accent1"/>
                    </a:solidFill>
                    <a:latin typeface="Century Gothic" panose="020B0502020202020204" pitchFamily="34" charset="0"/>
                    <a:sym typeface="Wingdings" pitchFamily="2" charset="2"/>
                  </a:rPr>
                  <a:t>SO</a:t>
                </a:r>
                <a:r>
                  <a:rPr lang="en-GB" sz="2000" b="1" baseline="-25000" dirty="0">
                    <a:solidFill>
                      <a:schemeClr val="accent1"/>
                    </a:solidFill>
                    <a:latin typeface="Century Gothic" panose="020B0502020202020204" pitchFamily="34" charset="0"/>
                    <a:sym typeface="Wingdings" pitchFamily="2" charset="2"/>
                  </a:rPr>
                  <a:t>4</a:t>
                </a:r>
                <a:r>
                  <a:rPr lang="en-GB" sz="2000" b="1" dirty="0">
                    <a:solidFill>
                      <a:schemeClr val="accent1"/>
                    </a:solidFill>
                    <a:latin typeface="Century Gothic" panose="020B0502020202020204" pitchFamily="34" charset="0"/>
                    <a:sym typeface="Wingdings" pitchFamily="2" charset="2"/>
                  </a:rPr>
                  <a:t> + 2 H</a:t>
                </a:r>
                <a:r>
                  <a:rPr lang="en-GB" sz="2000" b="1" baseline="-25000" dirty="0">
                    <a:solidFill>
                      <a:schemeClr val="accent1"/>
                    </a:solidFill>
                    <a:latin typeface="Century Gothic" panose="020B0502020202020204" pitchFamily="34" charset="0"/>
                    <a:sym typeface="Wingdings" pitchFamily="2" charset="2"/>
                  </a:rPr>
                  <a:t>2</a:t>
                </a:r>
                <a:r>
                  <a:rPr lang="en-GB" sz="2000" b="1" dirty="0">
                    <a:solidFill>
                      <a:schemeClr val="accent1"/>
                    </a:solidFill>
                    <a:latin typeface="Century Gothic" panose="020B0502020202020204" pitchFamily="34" charset="0"/>
                    <a:sym typeface="Wingdings" pitchFamily="2" charset="2"/>
                  </a:rPr>
                  <a:t>O</a:t>
                </a:r>
              </a:p>
              <a:p>
                <a:r>
                  <a:rPr lang="en-GB" sz="2000" b="1" dirty="0">
                    <a:solidFill>
                      <a:schemeClr val="accent1"/>
                    </a:solidFill>
                    <a:latin typeface="Century Gothic" panose="020B0502020202020204" pitchFamily="34" charset="0"/>
                    <a:sym typeface="Wingdings" pitchFamily="2" charset="2"/>
                  </a:rPr>
                  <a:t>NaOH:</a:t>
                </a:r>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smtClean="0">
                              <a:solidFill>
                                <a:schemeClr val="accent1"/>
                              </a:solidFill>
                              <a:latin typeface="Cambria Math" panose="02040503050406030204" pitchFamily="18" charset="0"/>
                            </a:rPr>
                            <m:t>𝐯𝐨𝐥𝐮𝐦𝐞</m:t>
                          </m:r>
                        </m:den>
                      </m:f>
                    </m:oMath>
                  </m:oMathPara>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𝟒</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𝟎𝟐𝟓</m:t>
                          </m:r>
                        </m:den>
                      </m:f>
                    </m:oMath>
                  </m:oMathPara>
                </a14:m>
                <a:endParaRPr lang="en-GB" sz="20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m:t>
                      </m:r>
                      <m:r>
                        <a:rPr lang="en-GB" sz="2000" b="1" i="1" smtClean="0">
                          <a:solidFill>
                            <a:schemeClr val="accent1"/>
                          </a:solidFill>
                          <a:latin typeface="Cambria Math" panose="02040503050406030204" pitchFamily="18" charset="0"/>
                        </a:rPr>
                        <m:t>𝟎</m:t>
                      </m:r>
                      <m:r>
                        <a:rPr lang="en-GB" sz="2000" b="1" i="1" smtClean="0">
                          <a:solidFill>
                            <a:schemeClr val="accent1"/>
                          </a:solidFill>
                          <a:latin typeface="Cambria Math" panose="02040503050406030204" pitchFamily="18" charset="0"/>
                        </a:rPr>
                        <m:t>.</m:t>
                      </m:r>
                      <m:r>
                        <a:rPr lang="en-GB" sz="2000" b="1" i="1" smtClean="0">
                          <a:solidFill>
                            <a:schemeClr val="accent1"/>
                          </a:solidFill>
                          <a:latin typeface="Cambria Math" panose="02040503050406030204" pitchFamily="18" charset="0"/>
                        </a:rPr>
                        <m:t>𝟎𝟏</m:t>
                      </m:r>
                      <m:r>
                        <a:rPr lang="en-GB" sz="2000" b="1" i="1"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oMath>
                  </m:oMathPara>
                </a14:m>
                <a:endParaRPr lang="en-GB" sz="2000" b="1" dirty="0">
                  <a:solidFill>
                    <a:schemeClr val="accent1"/>
                  </a:solidFill>
                  <a:latin typeface="Century Gothic" panose="020B0502020202020204" pitchFamily="34" charset="0"/>
                </a:endParaRPr>
              </a:p>
              <a:p>
                <a:endParaRPr lang="en-GB" sz="2000" b="1" dirty="0">
                  <a:solidFill>
                    <a:schemeClr val="accent1"/>
                  </a:solidFill>
                  <a:latin typeface="Century Gothic" panose="020B0502020202020204" pitchFamily="34" charset="0"/>
                </a:endParaRPr>
              </a:p>
              <a:p>
                <a:r>
                  <a:rPr lang="en-GB" sz="2000" b="1" dirty="0">
                    <a:solidFill>
                      <a:schemeClr val="accent1"/>
                    </a:solidFill>
                    <a:latin typeface="Century Gothic" panose="020B0502020202020204" pitchFamily="34" charset="0"/>
                  </a:rPr>
                  <a:t>Ratio= 2:1</a:t>
                </a:r>
              </a:p>
              <a:p>
                <a:pPr/>
                <a14:m>
                  <m:oMathPara xmlns:m="http://schemas.openxmlformats.org/officeDocument/2006/math">
                    <m:oMathParaPr>
                      <m:jc m:val="left"/>
                    </m:oMathParaPr>
                    <m:oMath xmlns:m="http://schemas.openxmlformats.org/officeDocument/2006/math">
                      <m:r>
                        <a:rPr lang="en-GB" sz="2000" b="1">
                          <a:solidFill>
                            <a:schemeClr val="accent1"/>
                          </a:solidFill>
                          <a:latin typeface="Cambria Math" panose="02040503050406030204" pitchFamily="18" charset="0"/>
                        </a:rPr>
                        <m:t>𝐍𝐮𝐦𝐛𝐞𝐫</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𝐨𝐟</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𝐦𝐨𝐥𝐞𝐬</m:t>
                      </m:r>
                      <m:r>
                        <a:rPr lang="en-GB" sz="2000" b="1">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𝐇</m:t>
                      </m:r>
                      <m:r>
                        <a:rPr lang="en-GB" sz="2000" b="1" i="0" baseline="-25000" smtClean="0">
                          <a:solidFill>
                            <a:schemeClr val="accent1"/>
                          </a:solidFill>
                          <a:latin typeface="Cambria Math" panose="02040503050406030204" pitchFamily="18" charset="0"/>
                        </a:rPr>
                        <m:t>𝟐</m:t>
                      </m:r>
                      <m:r>
                        <a:rPr lang="en-GB" sz="2000" b="1" i="0" smtClean="0">
                          <a:solidFill>
                            <a:schemeClr val="accent1"/>
                          </a:solidFill>
                          <a:latin typeface="Cambria Math" panose="02040503050406030204" pitchFamily="18" charset="0"/>
                        </a:rPr>
                        <m:t>𝐒𝐎</m:t>
                      </m:r>
                      <m:r>
                        <a:rPr lang="en-GB" sz="2000" b="1" i="0" baseline="-25000" smtClean="0">
                          <a:solidFill>
                            <a:schemeClr val="accent1"/>
                          </a:solidFill>
                          <a:latin typeface="Cambria Math" panose="02040503050406030204" pitchFamily="18" charset="0"/>
                        </a:rPr>
                        <m:t>𝟒</m:t>
                      </m:r>
                      <m:r>
                        <a:rPr lang="en-GB" sz="2000" b="1">
                          <a:solidFill>
                            <a:schemeClr val="accent1"/>
                          </a:solidFill>
                          <a:latin typeface="Cambria Math" panose="02040503050406030204" pitchFamily="18" charset="0"/>
                        </a:rPr>
                        <m:t>=</m:t>
                      </m:r>
                      <m:r>
                        <a:rPr lang="en-GB" sz="2000" b="1">
                          <a:solidFill>
                            <a:schemeClr val="accent1"/>
                          </a:solidFill>
                          <a:latin typeface="Cambria Math" panose="02040503050406030204" pitchFamily="18" charset="0"/>
                        </a:rPr>
                        <m:t>𝟓</m:t>
                      </m:r>
                      <m:sSup>
                        <m:sSupPr>
                          <m:ctrlPr>
                            <a:rPr lang="en-GB" sz="2000" b="1" i="1">
                              <a:solidFill>
                                <a:schemeClr val="accent1"/>
                              </a:solidFill>
                              <a:latin typeface="Cambria Math" panose="02040503050406030204" pitchFamily="18" charset="0"/>
                            </a:rPr>
                          </m:ctrlPr>
                        </m:sSupPr>
                        <m:e>
                          <m:r>
                            <a:rPr lang="en-GB" sz="2000" b="1" i="1">
                              <a:solidFill>
                                <a:schemeClr val="accent1"/>
                              </a:solidFill>
                              <a:latin typeface="Cambria Math" panose="02040503050406030204" pitchFamily="18" charset="0"/>
                            </a:rPr>
                            <m:t> </m:t>
                          </m:r>
                          <m:r>
                            <a:rPr lang="en-GB" sz="2000" b="1" i="1">
                              <a:solidFill>
                                <a:schemeClr val="accent1"/>
                              </a:solidFill>
                              <a:latin typeface="Cambria Math" panose="02040503050406030204" pitchFamily="18" charset="0"/>
                              <a:ea typeface="Cambria Math" panose="02040503050406030204" pitchFamily="18" charset="0"/>
                            </a:rPr>
                            <m:t>×</m:t>
                          </m:r>
                          <m:r>
                            <a:rPr lang="en-GB" sz="2000" b="1" i="1">
                              <a:solidFill>
                                <a:schemeClr val="accent1"/>
                              </a:solidFill>
                              <a:latin typeface="Cambria Math" panose="02040503050406030204" pitchFamily="18" charset="0"/>
                            </a:rPr>
                            <m:t>𝟏𝟎</m:t>
                          </m:r>
                        </m:e>
                        <m:sup>
                          <m:r>
                            <a:rPr lang="en-GB" sz="2000" b="1" i="1">
                              <a:solidFill>
                                <a:schemeClr val="accent1"/>
                              </a:solidFill>
                              <a:latin typeface="Cambria Math" panose="02040503050406030204" pitchFamily="18" charset="0"/>
                            </a:rPr>
                            <m:t>−</m:t>
                          </m:r>
                          <m:r>
                            <a:rPr lang="en-GB" sz="2000" b="1" i="1">
                              <a:solidFill>
                                <a:schemeClr val="accent1"/>
                              </a:solidFill>
                              <a:latin typeface="Cambria Math" panose="02040503050406030204" pitchFamily="18" charset="0"/>
                            </a:rPr>
                            <m:t>𝟑</m:t>
                          </m:r>
                        </m:sup>
                      </m:sSup>
                      <m:r>
                        <a:rPr lang="en-GB" sz="2000" b="1">
                          <a:solidFill>
                            <a:schemeClr val="accent1"/>
                          </a:solidFill>
                          <a:latin typeface="Cambria Math" panose="02040503050406030204" pitchFamily="18" charset="0"/>
                        </a:rPr>
                        <m:t>𝐦𝐨𝐥</m:t>
                      </m:r>
                    </m:oMath>
                  </m:oMathPara>
                </a14:m>
                <a:endParaRPr lang="en-GB" sz="2000" b="1" dirty="0">
                  <a:solidFill>
                    <a:schemeClr val="accent1"/>
                  </a:solidFill>
                  <a:latin typeface="Century Gothic" panose="020B0502020202020204" pitchFamily="34" charset="0"/>
                </a:endParaRPr>
              </a:p>
              <a:p>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a:solidFill>
                            <a:schemeClr val="accent1"/>
                          </a:solidFill>
                          <a:latin typeface="Cambria Math" panose="02040503050406030204" pitchFamily="18" charset="0"/>
                        </a:rPr>
                        <m:t>𝐂𝐨𝐧𝐜𝐞𝐧𝐭𝐫𝐚𝐭𝐢𝐨𝐧</m:t>
                      </m:r>
                      <m:r>
                        <a:rPr lang="en-GB" sz="2000" b="1">
                          <a:solidFill>
                            <a:schemeClr val="accent1"/>
                          </a:solidFill>
                          <a:latin typeface="Cambria Math" panose="02040503050406030204" pitchFamily="18" charset="0"/>
                        </a:rPr>
                        <m:t>= </m:t>
                      </m:r>
                      <m:f>
                        <m:fPr>
                          <m:ctrlPr>
                            <a:rPr lang="en-GB" sz="2000" b="1" i="1">
                              <a:solidFill>
                                <a:schemeClr val="accent1"/>
                              </a:solidFill>
                              <a:latin typeface="Cambria Math" panose="02040503050406030204" pitchFamily="18" charset="0"/>
                            </a:rPr>
                          </m:ctrlPr>
                        </m:fPr>
                        <m:num>
                          <m:r>
                            <a:rPr lang="en-GB" sz="2000" b="1">
                              <a:solidFill>
                                <a:schemeClr val="accent1"/>
                              </a:solidFill>
                              <a:latin typeface="Cambria Math" panose="02040503050406030204" pitchFamily="18" charset="0"/>
                            </a:rPr>
                            <m:t>𝐧𝐮𝐦𝐛𝐞𝐫</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𝐨𝐟</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𝐦𝐨𝐥𝐞𝐬</m:t>
                          </m:r>
                        </m:num>
                        <m:den>
                          <m:r>
                            <a:rPr lang="en-GB" sz="2000" b="1">
                              <a:solidFill>
                                <a:schemeClr val="accent1"/>
                              </a:solidFill>
                              <a:latin typeface="Cambria Math" panose="02040503050406030204" pitchFamily="18" charset="0"/>
                            </a:rPr>
                            <m:t>𝐯𝐨𝐥𝐮𝐦𝐞</m:t>
                          </m:r>
                        </m:den>
                      </m:f>
                    </m:oMath>
                  </m:oMathPara>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a:solidFill>
                            <a:schemeClr val="accent1"/>
                          </a:solidFill>
                          <a:latin typeface="Cambria Math" panose="02040503050406030204" pitchFamily="18" charset="0"/>
                        </a:rPr>
                        <m:t>𝐂𝐨𝐧𝐜𝐞𝐧𝐭𝐫𝐚𝐭𝐢𝐨𝐧</m:t>
                      </m:r>
                      <m:r>
                        <a:rPr lang="en-GB" sz="2000" b="1">
                          <a:solidFill>
                            <a:schemeClr val="accent1"/>
                          </a:solidFill>
                          <a:latin typeface="Cambria Math" panose="02040503050406030204" pitchFamily="18" charset="0"/>
                        </a:rPr>
                        <m:t>= </m:t>
                      </m:r>
                      <m:f>
                        <m:fPr>
                          <m:ctrlPr>
                            <a:rPr lang="en-GB" sz="2000" b="1" i="1">
                              <a:solidFill>
                                <a:schemeClr val="accent1"/>
                              </a:solidFill>
                              <a:latin typeface="Cambria Math" panose="02040503050406030204" pitchFamily="18" charset="0"/>
                            </a:rPr>
                          </m:ctrlPr>
                        </m:fPr>
                        <m:num>
                          <m:r>
                            <a:rPr lang="en-GB" sz="2000" b="1">
                              <a:solidFill>
                                <a:schemeClr val="accent1"/>
                              </a:solidFill>
                              <a:latin typeface="Cambria Math" panose="02040503050406030204" pitchFamily="18" charset="0"/>
                            </a:rPr>
                            <m:t>𝟓</m:t>
                          </m:r>
                          <m:sSup>
                            <m:sSupPr>
                              <m:ctrlPr>
                                <a:rPr lang="en-GB" sz="2000" b="1" i="1">
                                  <a:solidFill>
                                    <a:schemeClr val="accent1"/>
                                  </a:solidFill>
                                  <a:latin typeface="Cambria Math" panose="02040503050406030204" pitchFamily="18" charset="0"/>
                                </a:rPr>
                              </m:ctrlPr>
                            </m:sSupPr>
                            <m:e>
                              <m:r>
                                <a:rPr lang="en-GB" sz="2000" b="1" i="1">
                                  <a:solidFill>
                                    <a:schemeClr val="accent1"/>
                                  </a:solidFill>
                                  <a:latin typeface="Cambria Math" panose="02040503050406030204" pitchFamily="18" charset="0"/>
                                </a:rPr>
                                <m:t> </m:t>
                              </m:r>
                              <m:r>
                                <a:rPr lang="en-GB" sz="2000" b="1" i="1">
                                  <a:solidFill>
                                    <a:schemeClr val="accent1"/>
                                  </a:solidFill>
                                  <a:latin typeface="Cambria Math" panose="02040503050406030204" pitchFamily="18" charset="0"/>
                                  <a:ea typeface="Cambria Math" panose="02040503050406030204" pitchFamily="18" charset="0"/>
                                </a:rPr>
                                <m:t>×</m:t>
                              </m:r>
                              <m:r>
                                <a:rPr lang="en-GB" sz="2000" b="1" i="1">
                                  <a:solidFill>
                                    <a:schemeClr val="accent1"/>
                                  </a:solidFill>
                                  <a:latin typeface="Cambria Math" panose="02040503050406030204" pitchFamily="18" charset="0"/>
                                </a:rPr>
                                <m:t>𝟏𝟎</m:t>
                              </m:r>
                            </m:e>
                            <m:sup>
                              <m:r>
                                <a:rPr lang="en-GB" sz="2000" b="1" i="1">
                                  <a:solidFill>
                                    <a:schemeClr val="accent1"/>
                                  </a:solidFill>
                                  <a:latin typeface="Cambria Math" panose="02040503050406030204" pitchFamily="18" charset="0"/>
                                </a:rPr>
                                <m:t>−</m:t>
                              </m:r>
                              <m:r>
                                <a:rPr lang="en-GB" sz="2000" b="1" i="1">
                                  <a:solidFill>
                                    <a:schemeClr val="accent1"/>
                                  </a:solidFill>
                                  <a:latin typeface="Cambria Math" panose="02040503050406030204" pitchFamily="18" charset="0"/>
                                </a:rPr>
                                <m:t>𝟑</m:t>
                              </m:r>
                            </m:sup>
                          </m:sSup>
                        </m:num>
                        <m:den>
                          <m:r>
                            <a:rPr lang="en-GB" sz="2000" b="1">
                              <a:solidFill>
                                <a:schemeClr val="accent1"/>
                              </a:solidFill>
                              <a:latin typeface="Cambria Math" panose="02040503050406030204" pitchFamily="18" charset="0"/>
                            </a:rPr>
                            <m:t>𝟎</m:t>
                          </m:r>
                          <m:r>
                            <a:rPr lang="en-GB" sz="2000" b="1">
                              <a:solidFill>
                                <a:schemeClr val="accent1"/>
                              </a:solidFill>
                              <a:latin typeface="Cambria Math" panose="02040503050406030204" pitchFamily="18" charset="0"/>
                            </a:rPr>
                            <m:t>.</m:t>
                          </m:r>
                          <m:r>
                            <a:rPr lang="en-GB" sz="2000" b="1">
                              <a:solidFill>
                                <a:schemeClr val="accent1"/>
                              </a:solidFill>
                              <a:latin typeface="Cambria Math" panose="02040503050406030204" pitchFamily="18" charset="0"/>
                            </a:rPr>
                            <m:t>𝟎</m:t>
                          </m:r>
                          <m:r>
                            <a:rPr lang="en-GB" sz="2000" b="1" i="1" smtClean="0">
                              <a:solidFill>
                                <a:schemeClr val="accent1"/>
                              </a:solidFill>
                              <a:latin typeface="Cambria Math" panose="02040503050406030204" pitchFamily="18" charset="0"/>
                            </a:rPr>
                            <m:t>𝟐𝟓</m:t>
                          </m:r>
                        </m:den>
                      </m:f>
                    </m:oMath>
                  </m:oMathPara>
                </a14:m>
                <a:endParaRPr lang="en-GB" sz="20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a:solidFill>
                            <a:schemeClr val="accent1"/>
                          </a:solidFill>
                          <a:latin typeface="Cambria Math" panose="02040503050406030204" pitchFamily="18" charset="0"/>
                        </a:rPr>
                        <m:t>𝐂𝐨𝐧𝐜𝐞𝐧𝐭𝐫𝐚𝐭𝐢𝐨𝐧</m:t>
                      </m:r>
                      <m:r>
                        <a:rPr lang="en-GB" sz="2000" b="1">
                          <a:solidFill>
                            <a:schemeClr val="accent1"/>
                          </a:solidFill>
                          <a:latin typeface="Cambria Math" panose="02040503050406030204" pitchFamily="18" charset="0"/>
                        </a:rPr>
                        <m:t>=</m:t>
                      </m:r>
                      <m:r>
                        <a:rPr lang="en-GB" sz="2000" b="1">
                          <a:solidFill>
                            <a:schemeClr val="accent1"/>
                          </a:solidFill>
                          <a:latin typeface="Cambria Math" panose="02040503050406030204" pitchFamily="18" charset="0"/>
                        </a:rPr>
                        <m:t>𝟎</m:t>
                      </m:r>
                      <m:r>
                        <a:rPr lang="en-GB" sz="2000" b="1">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𝟐</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𝐦𝐨𝐥</m:t>
                      </m:r>
                      <m:r>
                        <a:rPr lang="en-GB" sz="2000" b="1">
                          <a:solidFill>
                            <a:schemeClr val="accent1"/>
                          </a:solidFill>
                          <a:latin typeface="Cambria Math" panose="02040503050406030204" pitchFamily="18" charset="0"/>
                        </a:rPr>
                        <m:t>/</m:t>
                      </m:r>
                      <m:r>
                        <a:rPr lang="en-GB" sz="2000" b="1">
                          <a:solidFill>
                            <a:schemeClr val="accent1"/>
                          </a:solidFill>
                          <a:latin typeface="Cambria Math" panose="02040503050406030204" pitchFamily="18" charset="0"/>
                        </a:rPr>
                        <m:t>𝐝𝐦</m:t>
                      </m:r>
                      <m:r>
                        <a:rPr lang="en-GB" sz="2000" b="1" baseline="30000">
                          <a:solidFill>
                            <a:schemeClr val="accent1"/>
                          </a:solidFill>
                          <a:latin typeface="Cambria Math" panose="02040503050406030204" pitchFamily="18" charset="0"/>
                        </a:rPr>
                        <m:t> </m:t>
                      </m:r>
                      <m:r>
                        <a:rPr lang="en-GB" sz="2000" b="1" baseline="30000">
                          <a:solidFill>
                            <a:schemeClr val="accent1"/>
                          </a:solidFill>
                          <a:latin typeface="Cambria Math" panose="02040503050406030204" pitchFamily="18" charset="0"/>
                        </a:rPr>
                        <m:t>𝟑</m:t>
                      </m:r>
                    </m:oMath>
                  </m:oMathPara>
                </a14:m>
                <a:endParaRPr lang="en-GB" sz="2000" b="1" baseline="30000" dirty="0">
                  <a:solidFill>
                    <a:schemeClr val="accent1"/>
                  </a:solidFill>
                  <a:latin typeface="Century Gothic" panose="020B0502020202020204" pitchFamily="34" charset="0"/>
                </a:endParaRPr>
              </a:p>
            </p:txBody>
          </p:sp>
        </mc:Choice>
        <mc:Fallback>
          <p:sp>
            <p:nvSpPr>
              <p:cNvPr id="6" name="TextBox 5">
                <a:extLst>
                  <a:ext uri="{FF2B5EF4-FFF2-40B4-BE49-F238E27FC236}">
                    <a16:creationId xmlns:a16="http://schemas.microsoft.com/office/drawing/2014/main" id="{4C5254B8-8505-CDDF-A93D-6AD5301D2F48}"/>
                  </a:ext>
                </a:extLst>
              </p:cNvPr>
              <p:cNvSpPr txBox="1">
                <a:spLocks noRot="1" noChangeAspect="1" noMove="1" noResize="1" noEditPoints="1" noAdjustHandles="1" noChangeArrowheads="1" noChangeShapeType="1" noTextEdit="1"/>
              </p:cNvSpPr>
              <p:nvPr/>
            </p:nvSpPr>
            <p:spPr>
              <a:xfrm>
                <a:off x="5655733" y="965200"/>
                <a:ext cx="5638800" cy="4942250"/>
              </a:xfrm>
              <a:prstGeom prst="rect">
                <a:avLst/>
              </a:prstGeom>
              <a:blipFill>
                <a:blip r:embed="rId3"/>
                <a:stretch>
                  <a:fillRect l="-1124" t="-767" b="-512"/>
                </a:stretch>
              </a:blipFill>
            </p:spPr>
            <p:txBody>
              <a:bodyPr/>
              <a:lstStyle/>
              <a:p>
                <a:r>
                  <a:rPr lang="en-GB">
                    <a:noFill/>
                  </a:rPr>
                  <a:t> </a:t>
                </a:r>
              </a:p>
            </p:txBody>
          </p:sp>
        </mc:Fallback>
      </mc:AlternateContent>
    </p:spTree>
    <p:extLst>
      <p:ext uri="{BB962C8B-B14F-4D97-AF65-F5344CB8AC3E}">
        <p14:creationId xmlns:p14="http://schemas.microsoft.com/office/powerpoint/2010/main" val="730598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2B80-6F91-F846-B16D-491D27C6968A}"/>
              </a:ext>
            </a:extLst>
          </p:cNvPr>
          <p:cNvSpPr>
            <a:spLocks noGrp="1"/>
          </p:cNvSpPr>
          <p:nvPr>
            <p:ph type="title"/>
          </p:nvPr>
        </p:nvSpPr>
        <p:spPr>
          <a:xfrm>
            <a:off x="556328" y="-33867"/>
            <a:ext cx="10620000" cy="720000"/>
          </a:xfrm>
        </p:spPr>
        <p:txBody>
          <a:bodyPr/>
          <a:lstStyle/>
          <a:p>
            <a:r>
              <a:rPr lang="en-US" dirty="0">
                <a:latin typeface="Century Gothic" panose="020B0502020202020204" pitchFamily="34" charset="0"/>
              </a:rPr>
              <a:t>Answer the questions below.</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BE4F3523-268C-D64A-BE91-11249F4811AA}"/>
                  </a:ext>
                </a:extLst>
              </p:cNvPr>
              <p:cNvSpPr txBox="1"/>
              <p:nvPr/>
            </p:nvSpPr>
            <p:spPr>
              <a:xfrm>
                <a:off x="482850" y="680102"/>
                <a:ext cx="11004300" cy="2273251"/>
              </a:xfrm>
              <a:prstGeom prst="rect">
                <a:avLst/>
              </a:prstGeom>
              <a:noFill/>
            </p:spPr>
            <p:txBody>
              <a:bodyPr wrap="square" rtlCol="0">
                <a:spAutoFit/>
              </a:bodyPr>
              <a:lstStyle/>
              <a:p>
                <a:pPr marL="457200" indent="-457200">
                  <a:buFont typeface="+mj-lt"/>
                  <a:buAutoNum type="arabicPeriod"/>
                </a:pPr>
                <a:r>
                  <a:rPr lang="en-GB" sz="2400" dirty="0">
                    <a:latin typeface="Century Gothic" panose="020B0502020202020204" pitchFamily="34" charset="0"/>
                  </a:rPr>
                  <a:t>What is the equation that links concentration, number of moles and volume?</a:t>
                </a:r>
              </a:p>
              <a:p>
                <a:pPr marL="914400" lvl="1" indent="-457200">
                  <a:buFont typeface="Wingdings" pitchFamily="2" charset="2"/>
                  <a:buChar char="q"/>
                </a:pPr>
                <a:r>
                  <a:rPr lang="en-GB" sz="2400" dirty="0">
                    <a:latin typeface="Century Gothic" panose="020B0502020202020204" pitchFamily="34" charset="0"/>
                  </a:rPr>
                  <a:t>A. </a:t>
                </a:r>
                <a14:m>
                  <m:oMath xmlns:m="http://schemas.openxmlformats.org/officeDocument/2006/math">
                    <m:r>
                      <m:rPr>
                        <m:sty m:val="p"/>
                      </m:rPr>
                      <a:rPr lang="en-GB" sz="2400" i="0" dirty="0" smtClean="0">
                        <a:latin typeface="Cambria Math" panose="02040503050406030204" pitchFamily="18" charset="0"/>
                      </a:rPr>
                      <m:t>Concentration</m:t>
                    </m:r>
                    <m:r>
                      <a:rPr lang="en-GB" sz="2400" i="0" dirty="0" smtClean="0">
                        <a:latin typeface="Cambria Math" panose="02040503050406030204" pitchFamily="18" charset="0"/>
                      </a:rPr>
                      <m:t> = </m:t>
                    </m:r>
                    <m:f>
                      <m:fPr>
                        <m:ctrlPr>
                          <a:rPr lang="en-GB" sz="2400" i="1" dirty="0" smtClean="0">
                            <a:latin typeface="Cambria Math" panose="02040503050406030204" pitchFamily="18" charset="0"/>
                          </a:rPr>
                        </m:ctrlPr>
                      </m:fPr>
                      <m:num>
                        <m:r>
                          <m:rPr>
                            <m:sty m:val="p"/>
                          </m:rPr>
                          <a:rPr lang="en-GB" sz="2400" b="0" i="0" dirty="0" smtClean="0">
                            <a:latin typeface="Cambria Math" panose="02040503050406030204" pitchFamily="18" charset="0"/>
                          </a:rPr>
                          <m:t>number</m:t>
                        </m:r>
                        <m:r>
                          <a:rPr lang="en-GB" sz="2400" b="0" i="0" dirty="0" smtClean="0">
                            <a:latin typeface="Cambria Math" panose="02040503050406030204" pitchFamily="18" charset="0"/>
                          </a:rPr>
                          <m:t> </m:t>
                        </m:r>
                        <m:r>
                          <m:rPr>
                            <m:sty m:val="p"/>
                          </m:rPr>
                          <a:rPr lang="en-GB" sz="2400" b="0" i="0" dirty="0" smtClean="0">
                            <a:latin typeface="Cambria Math" panose="02040503050406030204" pitchFamily="18" charset="0"/>
                          </a:rPr>
                          <m:t>of</m:t>
                        </m:r>
                        <m:r>
                          <a:rPr lang="en-GB" sz="2400" b="0" i="0" dirty="0" smtClean="0">
                            <a:latin typeface="Cambria Math" panose="02040503050406030204" pitchFamily="18" charset="0"/>
                          </a:rPr>
                          <m:t> </m:t>
                        </m:r>
                        <m:r>
                          <m:rPr>
                            <m:sty m:val="p"/>
                          </m:rPr>
                          <a:rPr lang="en-GB" sz="2400" b="0" i="0" dirty="0" smtClean="0">
                            <a:latin typeface="Cambria Math" panose="02040503050406030204" pitchFamily="18" charset="0"/>
                          </a:rPr>
                          <m:t>moles</m:t>
                        </m:r>
                      </m:num>
                      <m:den>
                        <m:r>
                          <m:rPr>
                            <m:sty m:val="p"/>
                          </m:rPr>
                          <a:rPr lang="en-GB" sz="2400" b="0" i="0" dirty="0" smtClean="0">
                            <a:latin typeface="Cambria Math" panose="02040503050406030204" pitchFamily="18" charset="0"/>
                          </a:rPr>
                          <m:t>volume</m:t>
                        </m:r>
                      </m:den>
                    </m:f>
                  </m:oMath>
                </a14:m>
                <a:endParaRPr lang="en-GB" sz="2400" baseline="30000"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B. </a:t>
                </a:r>
                <a14:m>
                  <m:oMath xmlns:m="http://schemas.openxmlformats.org/officeDocument/2006/math">
                    <m:r>
                      <m:rPr>
                        <m:sty m:val="p"/>
                      </m:rPr>
                      <a:rPr lang="en-GB" sz="2400" b="0" i="0" dirty="0" smtClean="0">
                        <a:latin typeface="Cambria Math" panose="02040503050406030204" pitchFamily="18" charset="0"/>
                      </a:rPr>
                      <m:t>Number</m:t>
                    </m:r>
                    <m:r>
                      <a:rPr lang="en-GB" sz="2400" b="0" i="0" dirty="0" smtClean="0">
                        <a:latin typeface="Cambria Math" panose="02040503050406030204" pitchFamily="18" charset="0"/>
                      </a:rPr>
                      <m:t> </m:t>
                    </m:r>
                    <m:r>
                      <m:rPr>
                        <m:sty m:val="p"/>
                      </m:rPr>
                      <a:rPr lang="en-GB" sz="2400" b="0" i="0" dirty="0" smtClean="0">
                        <a:latin typeface="Cambria Math" panose="02040503050406030204" pitchFamily="18" charset="0"/>
                      </a:rPr>
                      <m:t>of</m:t>
                    </m:r>
                    <m:r>
                      <a:rPr lang="en-GB" sz="2400" b="0" i="0" dirty="0" smtClean="0">
                        <a:latin typeface="Cambria Math" panose="02040503050406030204" pitchFamily="18" charset="0"/>
                      </a:rPr>
                      <m:t> </m:t>
                    </m:r>
                    <m:r>
                      <m:rPr>
                        <m:sty m:val="p"/>
                      </m:rPr>
                      <a:rPr lang="en-GB" sz="2400" b="0" i="0" dirty="0" smtClean="0">
                        <a:latin typeface="Cambria Math" panose="02040503050406030204" pitchFamily="18" charset="0"/>
                      </a:rPr>
                      <m:t>moles</m:t>
                    </m:r>
                    <m:r>
                      <a:rPr lang="en-GB" sz="2400" i="0" dirty="0" smtClean="0">
                        <a:latin typeface="Cambria Math" panose="02040503050406030204" pitchFamily="18" charset="0"/>
                      </a:rPr>
                      <m:t> = </m:t>
                    </m:r>
                    <m:f>
                      <m:fPr>
                        <m:ctrlPr>
                          <a:rPr lang="en-GB" sz="2400" i="1" dirty="0" smtClean="0">
                            <a:latin typeface="Cambria Math" panose="02040503050406030204" pitchFamily="18" charset="0"/>
                          </a:rPr>
                        </m:ctrlPr>
                      </m:fPr>
                      <m:num>
                        <m:r>
                          <m:rPr>
                            <m:sty m:val="p"/>
                          </m:rPr>
                          <a:rPr lang="en-GB" sz="2400" b="0" i="0" dirty="0" smtClean="0">
                            <a:latin typeface="Cambria Math" panose="02040503050406030204" pitchFamily="18" charset="0"/>
                          </a:rPr>
                          <m:t>concentration</m:t>
                        </m:r>
                      </m:num>
                      <m:den>
                        <m:r>
                          <m:rPr>
                            <m:sty m:val="p"/>
                          </m:rPr>
                          <a:rPr lang="en-GB" sz="2400" b="0" i="0" dirty="0" smtClean="0">
                            <a:latin typeface="Cambria Math" panose="02040503050406030204" pitchFamily="18" charset="0"/>
                          </a:rPr>
                          <m:t>volume</m:t>
                        </m:r>
                      </m:den>
                    </m:f>
                    <m:r>
                      <a:rPr lang="en-GB" sz="2400" b="0" i="0" dirty="0" smtClean="0">
                        <a:latin typeface="Cambria Math" panose="02040503050406030204" pitchFamily="18" charset="0"/>
                      </a:rPr>
                      <m:t> </m:t>
                    </m:r>
                  </m:oMath>
                </a14:m>
                <a:endParaRPr lang="en-GB" sz="2400"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C. </a:t>
                </a:r>
                <a14:m>
                  <m:oMath xmlns:m="http://schemas.openxmlformats.org/officeDocument/2006/math">
                    <m:r>
                      <m:rPr>
                        <m:sty m:val="p"/>
                      </m:rPr>
                      <a:rPr lang="en-GB" sz="2400" i="0" dirty="0" smtClean="0">
                        <a:latin typeface="Cambria Math" panose="02040503050406030204" pitchFamily="18" charset="0"/>
                      </a:rPr>
                      <m:t>Concentration</m:t>
                    </m:r>
                    <m:r>
                      <a:rPr lang="en-GB" sz="2400" i="0" dirty="0" smtClean="0">
                        <a:latin typeface="Cambria Math" panose="02040503050406030204" pitchFamily="18" charset="0"/>
                      </a:rPr>
                      <m:t> =</m:t>
                    </m:r>
                    <m:r>
                      <m:rPr>
                        <m:sty m:val="p"/>
                      </m:rPr>
                      <a:rPr lang="en-GB" sz="2400" i="0" dirty="0" smtClean="0">
                        <a:latin typeface="Cambria Math" panose="02040503050406030204" pitchFamily="18" charset="0"/>
                      </a:rPr>
                      <m:t>number</m:t>
                    </m:r>
                    <m:r>
                      <a:rPr lang="en-GB" sz="2400" b="0" i="0" dirty="0" smtClean="0">
                        <a:latin typeface="Cambria Math" panose="02040503050406030204" pitchFamily="18" charset="0"/>
                      </a:rPr>
                      <m:t> </m:t>
                    </m:r>
                    <m:r>
                      <m:rPr>
                        <m:sty m:val="p"/>
                      </m:rPr>
                      <a:rPr lang="en-GB" sz="2400" b="0" i="0" dirty="0" smtClean="0">
                        <a:latin typeface="Cambria Math" panose="02040503050406030204" pitchFamily="18" charset="0"/>
                      </a:rPr>
                      <m:t>of</m:t>
                    </m:r>
                    <m:r>
                      <a:rPr lang="en-GB" sz="2400" b="0" i="0" dirty="0" smtClean="0">
                        <a:latin typeface="Cambria Math" panose="02040503050406030204" pitchFamily="18" charset="0"/>
                      </a:rPr>
                      <m:t> </m:t>
                    </m:r>
                    <m:r>
                      <m:rPr>
                        <m:sty m:val="p"/>
                      </m:rPr>
                      <a:rPr lang="en-GB" sz="2400" b="0" i="0" dirty="0" smtClean="0">
                        <a:latin typeface="Cambria Math" panose="02040503050406030204" pitchFamily="18" charset="0"/>
                      </a:rPr>
                      <m:t>moles</m:t>
                    </m:r>
                    <m:r>
                      <a:rPr lang="en-GB" sz="2400" b="0" i="0" dirty="0" smtClean="0">
                        <a:latin typeface="Cambria Math" panose="02040503050406030204" pitchFamily="18" charset="0"/>
                      </a:rPr>
                      <m:t> × </m:t>
                    </m:r>
                    <m:r>
                      <m:rPr>
                        <m:sty m:val="p"/>
                      </m:rPr>
                      <a:rPr lang="en-GB" sz="2400" b="0" i="0" dirty="0" smtClean="0">
                        <a:latin typeface="Cambria Math" panose="02040503050406030204" pitchFamily="18" charset="0"/>
                      </a:rPr>
                      <m:t>volume</m:t>
                    </m:r>
                  </m:oMath>
                </a14:m>
                <a:endParaRPr lang="en-GB" sz="2400" baseline="30000" dirty="0">
                  <a:latin typeface="Century Gothic" panose="020B0502020202020204" pitchFamily="34" charset="0"/>
                </a:endParaRPr>
              </a:p>
            </p:txBody>
          </p:sp>
        </mc:Choice>
        <mc:Fallback>
          <p:sp>
            <p:nvSpPr>
              <p:cNvPr id="3" name="TextBox 2">
                <a:extLst>
                  <a:ext uri="{FF2B5EF4-FFF2-40B4-BE49-F238E27FC236}">
                    <a16:creationId xmlns:a16="http://schemas.microsoft.com/office/drawing/2014/main" id="{BE4F3523-268C-D64A-BE91-11249F4811AA}"/>
                  </a:ext>
                </a:extLst>
              </p:cNvPr>
              <p:cNvSpPr txBox="1">
                <a:spLocks noRot="1" noChangeAspect="1" noMove="1" noResize="1" noEditPoints="1" noAdjustHandles="1" noChangeArrowheads="1" noChangeShapeType="1" noTextEdit="1"/>
              </p:cNvSpPr>
              <p:nvPr/>
            </p:nvSpPr>
            <p:spPr>
              <a:xfrm>
                <a:off x="482850" y="680102"/>
                <a:ext cx="11004300" cy="2273251"/>
              </a:xfrm>
              <a:prstGeom prst="rect">
                <a:avLst/>
              </a:prstGeom>
              <a:blipFill>
                <a:blip r:embed="rId3"/>
                <a:stretch>
                  <a:fillRect l="-806" t="-2222" b="-5000"/>
                </a:stretch>
              </a:blipFill>
            </p:spPr>
            <p:txBody>
              <a:bodyPr/>
              <a:lstStyle/>
              <a:p>
                <a:r>
                  <a:rPr lang="en-GB">
                    <a:noFill/>
                  </a:rPr>
                  <a:t> </a:t>
                </a:r>
              </a:p>
            </p:txBody>
          </p:sp>
        </mc:Fallback>
      </mc:AlternateContent>
      <p:sp>
        <p:nvSpPr>
          <p:cNvPr id="4" name="TextBox 3">
            <a:extLst>
              <a:ext uri="{FF2B5EF4-FFF2-40B4-BE49-F238E27FC236}">
                <a16:creationId xmlns:a16="http://schemas.microsoft.com/office/drawing/2014/main" id="{49D9FD6F-2370-714D-B4BC-9DA02B16D063}"/>
              </a:ext>
            </a:extLst>
          </p:cNvPr>
          <p:cNvSpPr txBox="1"/>
          <p:nvPr/>
        </p:nvSpPr>
        <p:spPr>
          <a:xfrm>
            <a:off x="511916" y="2948394"/>
            <a:ext cx="11081904" cy="1569660"/>
          </a:xfrm>
          <a:prstGeom prst="rect">
            <a:avLst/>
          </a:prstGeom>
          <a:noFill/>
        </p:spPr>
        <p:txBody>
          <a:bodyPr wrap="square" rtlCol="0">
            <a:spAutoFit/>
          </a:bodyPr>
          <a:lstStyle/>
          <a:p>
            <a:pPr marL="457200" indent="-457200">
              <a:buFont typeface="+mj-lt"/>
              <a:buAutoNum type="arabicPeriod" startAt="2"/>
            </a:pPr>
            <a:r>
              <a:rPr lang="en-GB" sz="2400" dirty="0">
                <a:latin typeface="Century Gothic" panose="020B0502020202020204" pitchFamily="34" charset="0"/>
              </a:rPr>
              <a:t>Calculate the number of moles in 100 cm</a:t>
            </a:r>
            <a:r>
              <a:rPr lang="en-GB" sz="2400" baseline="30000" dirty="0">
                <a:latin typeface="Century Gothic" panose="020B0502020202020204" pitchFamily="34" charset="0"/>
              </a:rPr>
              <a:t>3</a:t>
            </a:r>
            <a:r>
              <a:rPr lang="en-GB" sz="2400" dirty="0">
                <a:latin typeface="Century Gothic" panose="020B0502020202020204" pitchFamily="34" charset="0"/>
              </a:rPr>
              <a:t> of 0.2 mol/dm</a:t>
            </a:r>
            <a:r>
              <a:rPr lang="en-GB" sz="2400" baseline="30000" dirty="0">
                <a:latin typeface="Century Gothic" panose="020B0502020202020204" pitchFamily="34" charset="0"/>
              </a:rPr>
              <a:t>3</a:t>
            </a:r>
            <a:r>
              <a:rPr lang="en-GB" sz="2400" dirty="0">
                <a:latin typeface="Century Gothic" panose="020B0502020202020204" pitchFamily="34" charset="0"/>
              </a:rPr>
              <a:t> solution.</a:t>
            </a:r>
            <a:endParaRPr lang="en-GB" sz="2400" i="1"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A. 20 mol</a:t>
            </a:r>
          </a:p>
          <a:p>
            <a:pPr marL="914400" lvl="1" indent="-457200">
              <a:buFont typeface="Wingdings" pitchFamily="2" charset="2"/>
              <a:buChar char="q"/>
            </a:pPr>
            <a:r>
              <a:rPr lang="en-GB" sz="2400" dirty="0">
                <a:latin typeface="Century Gothic" panose="020B0502020202020204" pitchFamily="34" charset="0"/>
              </a:rPr>
              <a:t>B. 2 mol</a:t>
            </a:r>
          </a:p>
          <a:p>
            <a:pPr marL="914400" lvl="1" indent="-457200">
              <a:buFont typeface="Wingdings" pitchFamily="2" charset="2"/>
              <a:buChar char="q"/>
            </a:pPr>
            <a:r>
              <a:rPr lang="en-GB" sz="2400" dirty="0">
                <a:latin typeface="Century Gothic" panose="020B0502020202020204" pitchFamily="34" charset="0"/>
              </a:rPr>
              <a:t>C. 0.02 mol</a:t>
            </a:r>
          </a:p>
        </p:txBody>
      </p:sp>
      <p:sp>
        <p:nvSpPr>
          <p:cNvPr id="5" name="TextBox 4">
            <a:extLst>
              <a:ext uri="{FF2B5EF4-FFF2-40B4-BE49-F238E27FC236}">
                <a16:creationId xmlns:a16="http://schemas.microsoft.com/office/drawing/2014/main" id="{FA56AB9A-831D-8048-BB27-E49EAE012180}"/>
              </a:ext>
            </a:extLst>
          </p:cNvPr>
          <p:cNvSpPr txBox="1"/>
          <p:nvPr/>
        </p:nvSpPr>
        <p:spPr>
          <a:xfrm>
            <a:off x="526906" y="4549676"/>
            <a:ext cx="10936961" cy="2308324"/>
          </a:xfrm>
          <a:prstGeom prst="rect">
            <a:avLst/>
          </a:prstGeom>
          <a:noFill/>
        </p:spPr>
        <p:txBody>
          <a:bodyPr wrap="square" rtlCol="0">
            <a:spAutoFit/>
          </a:bodyPr>
          <a:lstStyle/>
          <a:p>
            <a:r>
              <a:rPr lang="en-GB" sz="2400" dirty="0">
                <a:latin typeface="Century Gothic" panose="020B0502020202020204" pitchFamily="34" charset="0"/>
              </a:rPr>
              <a:t>Sodium hydroxide reacts with hydrochloric acid: </a:t>
            </a:r>
          </a:p>
          <a:p>
            <a:pPr algn="ctr"/>
            <a:r>
              <a:rPr lang="en-GB" sz="2400" dirty="0">
                <a:latin typeface="Century Gothic" panose="020B0502020202020204" pitchFamily="34" charset="0"/>
              </a:rPr>
              <a:t>NaOH + HC</a:t>
            </a:r>
            <a:r>
              <a:rPr lang="en-GB" sz="2400" dirty="0">
                <a:latin typeface="PT Sans" panose="020B0503020203020204" pitchFamily="34" charset="77"/>
              </a:rPr>
              <a:t>l</a:t>
            </a:r>
            <a:r>
              <a:rPr lang="en-GB" sz="2400" dirty="0">
                <a:latin typeface="Century Gothic" panose="020B0502020202020204" pitchFamily="34" charset="0"/>
              </a:rPr>
              <a:t> </a:t>
            </a:r>
            <a:r>
              <a:rPr lang="en-GB" sz="2400" dirty="0">
                <a:latin typeface="Century Gothic" panose="020B0502020202020204" pitchFamily="34" charset="0"/>
                <a:sym typeface="Wingdings" pitchFamily="2" charset="2"/>
              </a:rPr>
              <a:t> NaC</a:t>
            </a:r>
            <a:r>
              <a:rPr lang="en-GB" sz="2400" dirty="0">
                <a:latin typeface="PT Sans" panose="020B0503020203020204" pitchFamily="34" charset="77"/>
                <a:sym typeface="Wingdings" pitchFamily="2" charset="2"/>
              </a:rPr>
              <a:t>l</a:t>
            </a:r>
            <a:r>
              <a:rPr lang="en-GB" sz="2400" dirty="0">
                <a:latin typeface="Century Gothic" panose="020B0502020202020204" pitchFamily="34" charset="0"/>
                <a:sym typeface="Wingdings" pitchFamily="2" charset="2"/>
              </a:rPr>
              <a:t> + H</a:t>
            </a:r>
            <a:r>
              <a:rPr lang="en-GB" sz="2400" baseline="-25000" dirty="0">
                <a:latin typeface="Century Gothic" panose="020B0502020202020204" pitchFamily="34" charset="0"/>
                <a:sym typeface="Wingdings" pitchFamily="2" charset="2"/>
              </a:rPr>
              <a:t>2</a:t>
            </a:r>
            <a:r>
              <a:rPr lang="en-GB" sz="2400" dirty="0">
                <a:latin typeface="Century Gothic" panose="020B0502020202020204" pitchFamily="34" charset="0"/>
                <a:sym typeface="Wingdings" pitchFamily="2" charset="2"/>
              </a:rPr>
              <a:t>O</a:t>
            </a:r>
            <a:endParaRPr lang="en-GB" sz="2400" dirty="0">
              <a:latin typeface="Century Gothic" panose="020B0502020202020204" pitchFamily="34" charset="0"/>
            </a:endParaRPr>
          </a:p>
          <a:p>
            <a:pPr marL="457200" indent="-457200">
              <a:buFont typeface="+mj-lt"/>
              <a:buAutoNum type="arabicPeriod" startAt="3"/>
            </a:pPr>
            <a:r>
              <a:rPr lang="en-GB" sz="2400" dirty="0">
                <a:latin typeface="Century Gothic" panose="020B0502020202020204" pitchFamily="34" charset="0"/>
              </a:rPr>
              <a:t>What is the mole ratio of alkali to acid in this reaction?</a:t>
            </a:r>
          </a:p>
          <a:p>
            <a:pPr marL="914400" lvl="1" indent="-457200">
              <a:buFont typeface="Wingdings" pitchFamily="2" charset="2"/>
              <a:buChar char="q"/>
            </a:pPr>
            <a:r>
              <a:rPr lang="en-GB" sz="2400" dirty="0">
                <a:latin typeface="Century Gothic" panose="020B0502020202020204" pitchFamily="34" charset="0"/>
              </a:rPr>
              <a:t>A. 1:1</a:t>
            </a:r>
          </a:p>
          <a:p>
            <a:pPr marL="914400" lvl="1" indent="-457200">
              <a:buFont typeface="Wingdings" pitchFamily="2" charset="2"/>
              <a:buChar char="q"/>
            </a:pPr>
            <a:r>
              <a:rPr lang="en-GB" sz="2400" dirty="0">
                <a:latin typeface="Century Gothic" panose="020B0502020202020204" pitchFamily="34" charset="0"/>
              </a:rPr>
              <a:t>B. 4:2</a:t>
            </a:r>
          </a:p>
          <a:p>
            <a:pPr marL="914400" lvl="1" indent="-457200">
              <a:buFont typeface="Wingdings" pitchFamily="2" charset="2"/>
              <a:buChar char="q"/>
            </a:pPr>
            <a:r>
              <a:rPr lang="en-GB" sz="2400" dirty="0">
                <a:latin typeface="Century Gothic" panose="020B0502020202020204" pitchFamily="34" charset="0"/>
              </a:rPr>
              <a:t>C. Need more information</a:t>
            </a:r>
          </a:p>
        </p:txBody>
      </p:sp>
      <p:sp>
        <p:nvSpPr>
          <p:cNvPr id="6" name="TextBox 5">
            <a:extLst>
              <a:ext uri="{FF2B5EF4-FFF2-40B4-BE49-F238E27FC236}">
                <a16:creationId xmlns:a16="http://schemas.microsoft.com/office/drawing/2014/main" id="{414A8B36-6BDF-BE4B-8892-9B947E7C3878}"/>
              </a:ext>
            </a:extLst>
          </p:cNvPr>
          <p:cNvSpPr txBox="1"/>
          <p:nvPr/>
        </p:nvSpPr>
        <p:spPr>
          <a:xfrm>
            <a:off x="923160" y="1300716"/>
            <a:ext cx="530915" cy="646331"/>
          </a:xfrm>
          <a:prstGeom prst="rect">
            <a:avLst/>
          </a:prstGeom>
          <a:noFill/>
        </p:spPr>
        <p:txBody>
          <a:bodyPr wrap="none" rtlCol="0">
            <a:spAutoFit/>
          </a:bodyPr>
          <a:lstStyle/>
          <a:p>
            <a:r>
              <a:rPr lang="en-GB" sz="3600" b="1" dirty="0">
                <a:solidFill>
                  <a:srgbClr val="0070C0"/>
                </a:solidFill>
              </a:rPr>
              <a:t>✓</a:t>
            </a:r>
          </a:p>
        </p:txBody>
      </p:sp>
      <p:sp>
        <p:nvSpPr>
          <p:cNvPr id="7" name="TextBox 6">
            <a:extLst>
              <a:ext uri="{FF2B5EF4-FFF2-40B4-BE49-F238E27FC236}">
                <a16:creationId xmlns:a16="http://schemas.microsoft.com/office/drawing/2014/main" id="{35D929A0-231D-1240-9D4E-D34941075FB6}"/>
              </a:ext>
            </a:extLst>
          </p:cNvPr>
          <p:cNvSpPr txBox="1"/>
          <p:nvPr/>
        </p:nvSpPr>
        <p:spPr>
          <a:xfrm>
            <a:off x="943889" y="3826987"/>
            <a:ext cx="530915" cy="646331"/>
          </a:xfrm>
          <a:prstGeom prst="rect">
            <a:avLst/>
          </a:prstGeom>
          <a:noFill/>
        </p:spPr>
        <p:txBody>
          <a:bodyPr wrap="none" rtlCol="0">
            <a:spAutoFit/>
          </a:bodyPr>
          <a:lstStyle/>
          <a:p>
            <a:r>
              <a:rPr lang="en-GB" sz="3600" b="1" dirty="0">
                <a:solidFill>
                  <a:srgbClr val="0070C0"/>
                </a:solidFill>
              </a:rPr>
              <a:t>✓</a:t>
            </a:r>
          </a:p>
        </p:txBody>
      </p:sp>
      <p:sp>
        <p:nvSpPr>
          <p:cNvPr id="8" name="TextBox 7">
            <a:extLst>
              <a:ext uri="{FF2B5EF4-FFF2-40B4-BE49-F238E27FC236}">
                <a16:creationId xmlns:a16="http://schemas.microsoft.com/office/drawing/2014/main" id="{2D665B36-599A-0A4B-82CC-E13599829A11}"/>
              </a:ext>
            </a:extLst>
          </p:cNvPr>
          <p:cNvSpPr txBox="1"/>
          <p:nvPr/>
        </p:nvSpPr>
        <p:spPr>
          <a:xfrm>
            <a:off x="986733" y="5427701"/>
            <a:ext cx="523091" cy="646331"/>
          </a:xfrm>
          <a:prstGeom prst="rect">
            <a:avLst/>
          </a:prstGeom>
          <a:noFill/>
        </p:spPr>
        <p:txBody>
          <a:bodyPr wrap="square" rtlCol="0">
            <a:spAutoFit/>
          </a:bodyPr>
          <a:lstStyle/>
          <a:p>
            <a:r>
              <a:rPr lang="en-GB" sz="3600" b="1" dirty="0">
                <a:solidFill>
                  <a:srgbClr val="0070C0"/>
                </a:solidFill>
              </a:rPr>
              <a:t>✓</a:t>
            </a:r>
          </a:p>
        </p:txBody>
      </p:sp>
      <p:cxnSp>
        <p:nvCxnSpPr>
          <p:cNvPr id="11" name="Straight Connector 10">
            <a:extLst>
              <a:ext uri="{FF2B5EF4-FFF2-40B4-BE49-F238E27FC236}">
                <a16:creationId xmlns:a16="http://schemas.microsoft.com/office/drawing/2014/main" id="{1B767C6D-CD5A-249F-EC71-5236ED27E51E}"/>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434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11131550" cy="47397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sng" dirty="0">
                <a:solidFill>
                  <a:schemeClr val="dk1"/>
                </a:solidFill>
                <a:latin typeface="Century Gothic"/>
                <a:ea typeface="Century Gothic"/>
                <a:cs typeface="Century Gothic"/>
                <a:sym typeface="Century Gothic"/>
              </a:rPr>
              <a:t>Taking it Further</a:t>
            </a:r>
            <a:r>
              <a:rPr lang="en-GB" sz="2400" b="1" i="0" u="sng" strike="noStrike" cap="none" dirty="0">
                <a:solidFill>
                  <a:schemeClr val="dk1"/>
                </a:solidFill>
                <a:latin typeface="Century Gothic"/>
                <a:ea typeface="Century Gothic"/>
                <a:cs typeface="Century Gothic"/>
                <a:sym typeface="Century Gothic"/>
              </a:rPr>
              <a:t>: Calculating </a:t>
            </a:r>
            <a:r>
              <a:rPr lang="en-GB" sz="2400" b="1" u="sng" dirty="0">
                <a:solidFill>
                  <a:schemeClr val="dk1"/>
                </a:solidFill>
                <a:latin typeface="Century Gothic"/>
                <a:ea typeface="Century Gothic"/>
                <a:cs typeface="Century Gothic"/>
                <a:sym typeface="Century Gothic"/>
              </a:rPr>
              <a:t>Unknown </a:t>
            </a:r>
            <a:r>
              <a:rPr lang="en-GB" sz="2400" b="1" i="0" u="sng" strike="noStrike" cap="none" dirty="0">
                <a:solidFill>
                  <a:schemeClr val="dk1"/>
                </a:solidFill>
                <a:latin typeface="Century Gothic"/>
                <a:ea typeface="Century Gothic"/>
                <a:cs typeface="Century Gothic"/>
                <a:sym typeface="Century Gothic"/>
              </a:rPr>
              <a:t>Concentrations</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Do Now: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the quantity that is measured with the unit mol/dm</a:t>
            </a:r>
            <a:r>
              <a:rPr lang="en-GB" sz="2400" baseline="30000" dirty="0">
                <a:solidFill>
                  <a:schemeClr val="dk1"/>
                </a:solidFill>
                <a:latin typeface="Century Gothic"/>
                <a:ea typeface="Century Gothic"/>
                <a:cs typeface="Century Gothic"/>
                <a:sym typeface="Century Gothic"/>
              </a:rPr>
              <a:t>3</a:t>
            </a:r>
            <a:r>
              <a:rPr lang="en-GB" sz="2400" dirty="0">
                <a:solidFill>
                  <a:schemeClr val="dk1"/>
                </a:solidFill>
                <a:latin typeface="Century Gothic"/>
                <a:ea typeface="Century Gothic"/>
                <a:cs typeface="Century Gothic"/>
                <a:sym typeface="Century Gothic"/>
              </a:rPr>
              <a:t>. </a:t>
            </a: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Calculate the concentration of a solution that has 2 moles of solute dissolved in 100 cm</a:t>
            </a:r>
            <a:r>
              <a:rPr lang="en-GB" sz="2400" baseline="30000" dirty="0">
                <a:solidFill>
                  <a:schemeClr val="dk1"/>
                </a:solidFill>
                <a:latin typeface="Century Gothic"/>
                <a:ea typeface="Century Gothic"/>
                <a:cs typeface="Century Gothic"/>
                <a:sym typeface="Century Gothic"/>
              </a:rPr>
              <a:t>3</a:t>
            </a:r>
            <a:r>
              <a:rPr lang="en-GB" sz="2400" dirty="0">
                <a:solidFill>
                  <a:schemeClr val="dk1"/>
                </a:solidFill>
                <a:latin typeface="Century Gothic"/>
                <a:ea typeface="Century Gothic"/>
                <a:cs typeface="Century Gothic"/>
                <a:sym typeface="Century Gothic"/>
              </a:rPr>
              <a:t> of solution. </a:t>
            </a: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Complete the following general equation: Acid + Alkali </a:t>
            </a:r>
            <a:r>
              <a:rPr lang="en-US" sz="2400" dirty="0">
                <a:latin typeface="Century Gothic" panose="020B0502020202020204" pitchFamily="34" charset="0"/>
              </a:rPr>
              <a:t>→</a:t>
            </a:r>
            <a:endParaRPr lang="en-GB" sz="2400" dirty="0">
              <a:solidFill>
                <a:schemeClr val="dk1"/>
              </a:solidFill>
              <a:latin typeface="Century Gothic"/>
              <a:sym typeface="Century Gothic"/>
            </a:endParaRP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What type of reaction is described in question 3?</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the colour of universal indicator in an acidic solution.</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endParaRPr lang="en-GB" sz="2400"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Century Gothic"/>
                <a:ea typeface="Century Gothic"/>
                <a:cs typeface="Century Gothic"/>
                <a:sym typeface="Century Gothic"/>
              </a:rPr>
              <a:t>Drill:</a:t>
            </a:r>
          </a:p>
        </p:txBody>
      </p:sp>
      <p:pic>
        <p:nvPicPr>
          <p:cNvPr id="3" name="Picture 2" descr="Icon&#10;&#10;Description automatically generated">
            <a:extLst>
              <a:ext uri="{FF2B5EF4-FFF2-40B4-BE49-F238E27FC236}">
                <a16:creationId xmlns:a16="http://schemas.microsoft.com/office/drawing/2014/main" id="{DC456C9F-0601-A8FB-98E8-9820AE1A99F2}"/>
              </a:ext>
            </a:extLst>
          </p:cNvPr>
          <p:cNvPicPr>
            <a:picLocks noChangeAspect="1"/>
          </p:cNvPicPr>
          <p:nvPr/>
        </p:nvPicPr>
        <p:blipFill>
          <a:blip r:embed="rId3"/>
          <a:stretch>
            <a:fillRect/>
          </a:stretch>
        </p:blipFill>
        <p:spPr>
          <a:xfrm>
            <a:off x="10449457" y="5754628"/>
            <a:ext cx="1145669" cy="547730"/>
          </a:xfrm>
          <a:prstGeom prst="rect">
            <a:avLst/>
          </a:prstGeom>
        </p:spPr>
      </p:pic>
      <p:sp>
        <p:nvSpPr>
          <p:cNvPr id="12" name="TextBox 11">
            <a:extLst>
              <a:ext uri="{FF2B5EF4-FFF2-40B4-BE49-F238E27FC236}">
                <a16:creationId xmlns:a16="http://schemas.microsoft.com/office/drawing/2014/main" id="{3C802F7E-3BDC-29DF-FAF3-F9A1F08B6D0E}"/>
              </a:ext>
            </a:extLst>
          </p:cNvPr>
          <p:cNvSpPr txBox="1"/>
          <p:nvPr/>
        </p:nvSpPr>
        <p:spPr>
          <a:xfrm>
            <a:off x="410679" y="4969798"/>
            <a:ext cx="10038778" cy="1569660"/>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400"/>
              <a:buFont typeface="Arial"/>
              <a:buNone/>
            </a:pPr>
            <a:r>
              <a:rPr lang="en-GB" sz="2400" dirty="0">
                <a:solidFill>
                  <a:schemeClr val="dk1"/>
                </a:solidFill>
                <a:latin typeface="Century Gothic"/>
                <a:sym typeface="Century Gothic"/>
              </a:rPr>
              <a:t>1. What type of solution would have a pH of 10?</a:t>
            </a:r>
          </a:p>
          <a:p>
            <a:pPr>
              <a:buClr>
                <a:srgbClr val="000000"/>
              </a:buClr>
              <a:buSzPts val="2400"/>
            </a:pPr>
            <a:r>
              <a:rPr lang="en-GB" sz="2400" dirty="0">
                <a:solidFill>
                  <a:schemeClr val="dk1"/>
                </a:solidFill>
                <a:latin typeface="Century Gothic"/>
                <a:sym typeface="Century Gothic"/>
              </a:rPr>
              <a:t>2. What type of ions would be present in a solution with a pH of 10?</a:t>
            </a:r>
          </a:p>
          <a:p>
            <a:pPr>
              <a:buClr>
                <a:srgbClr val="000000"/>
              </a:buClr>
              <a:buSzPts val="2400"/>
            </a:pPr>
            <a:r>
              <a:rPr lang="en-GB" sz="2400" dirty="0">
                <a:solidFill>
                  <a:schemeClr val="dk1"/>
                </a:solidFill>
                <a:latin typeface="Century Gothic"/>
                <a:sym typeface="Century Gothic"/>
              </a:rPr>
              <a:t>3. Which electrode would these ions travel towards in electrolysis?</a:t>
            </a:r>
          </a:p>
        </p:txBody>
      </p:sp>
    </p:spTree>
    <p:extLst>
      <p:ext uri="{BB962C8B-B14F-4D97-AF65-F5344CB8AC3E}">
        <p14:creationId xmlns:p14="http://schemas.microsoft.com/office/powerpoint/2010/main" val="33304007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2219022639"/>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C4.3.6</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spTree>
    <p:extLst>
      <p:ext uri="{BB962C8B-B14F-4D97-AF65-F5344CB8AC3E}">
        <p14:creationId xmlns:p14="http://schemas.microsoft.com/office/powerpoint/2010/main" val="2456035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599" y="297765"/>
            <a:ext cx="11184760" cy="54783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Taking it Further: Calculating Concentration</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Read Now:</a:t>
            </a:r>
            <a:endParaRPr lang="en-GB" sz="2400" b="1" dirty="0">
              <a:solidFill>
                <a:schemeClr val="dk1"/>
              </a:solidFill>
              <a:latin typeface="Century Gothic"/>
              <a:ea typeface="Century Gothic"/>
              <a:cs typeface="Century Gothic"/>
              <a:sym typeface="Century Gothic"/>
            </a:endParaRPr>
          </a:p>
          <a:p>
            <a:pPr lvl="0" algn="just">
              <a:buClr>
                <a:srgbClr val="000000"/>
              </a:buClr>
              <a:buSzPts val="2400"/>
            </a:pPr>
            <a:r>
              <a:rPr lang="en-GB" sz="2000" i="0" u="none" strike="noStrike" cap="none" dirty="0">
                <a:solidFill>
                  <a:schemeClr val="dk1"/>
                </a:solidFill>
                <a:latin typeface="Century Gothic"/>
                <a:ea typeface="Century Gothic"/>
                <a:cs typeface="Century Gothic"/>
                <a:sym typeface="Century Gothic"/>
              </a:rPr>
              <a:t>Depression is a serious risk to the mental health of people around the world. Low vitamin D levels in the blood are associated with a greater risk of depression. This is especially concerning for those of us living in the UK and Ireland. This is because humans naturally get our vitamin D from sunlight, which we don’t get a lot of in our countries, especially in winter! Those of us who spend a lot of time indoors, or who wear clothes that cover up most of our skin, are at a greater risk of vitamin D deficiency. Doctors recommend that most people living here take a vitamin D supplement, especially during the winter months when we get the least amount of sunlight. Scientists recently carried out a study to investigate the blood concentration of vitamin D in 56 patients (aged 18-60 years), all of whom had mild to moderate depression. They found that following 8 weeks of vitamin D supplementation, a significant proportion of patients reported a reduction in the severity of their depression.</a:t>
            </a:r>
            <a:endParaRPr lang="en-GB" sz="2000"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ct val="100000"/>
              <a:buFont typeface="+mj-lt"/>
              <a:buAutoNum type="arabicPeriod"/>
            </a:pPr>
            <a:endParaRPr lang="en-GB" sz="2400" dirty="0">
              <a:solidFill>
                <a:schemeClr val="dk1"/>
              </a:solidFill>
              <a:latin typeface="Century Gothic"/>
              <a:ea typeface="Century Gothic"/>
              <a:cs typeface="Century Gothic"/>
              <a:sym typeface="Century Gothic"/>
            </a:endParaRPr>
          </a:p>
        </p:txBody>
      </p:sp>
      <p:pic>
        <p:nvPicPr>
          <p:cNvPr id="3" name="Picture 2" descr="Icon&#10;&#10;Description automatically generated">
            <a:extLst>
              <a:ext uri="{FF2B5EF4-FFF2-40B4-BE49-F238E27FC236}">
                <a16:creationId xmlns:a16="http://schemas.microsoft.com/office/drawing/2014/main" id="{2F8DF38F-24AE-82C7-770B-41CA14016204}"/>
              </a:ext>
            </a:extLst>
          </p:cNvPr>
          <p:cNvPicPr>
            <a:picLocks noChangeAspect="1"/>
          </p:cNvPicPr>
          <p:nvPr/>
        </p:nvPicPr>
        <p:blipFill>
          <a:blip r:embed="rId3"/>
          <a:stretch>
            <a:fillRect/>
          </a:stretch>
        </p:blipFill>
        <p:spPr>
          <a:xfrm>
            <a:off x="10420881" y="5740340"/>
            <a:ext cx="1145669" cy="547730"/>
          </a:xfrm>
          <a:prstGeom prst="rect">
            <a:avLst/>
          </a:prstGeom>
        </p:spPr>
      </p:pic>
      <p:sp>
        <p:nvSpPr>
          <p:cNvPr id="4" name="TextBox 3">
            <a:extLst>
              <a:ext uri="{FF2B5EF4-FFF2-40B4-BE49-F238E27FC236}">
                <a16:creationId xmlns:a16="http://schemas.microsoft.com/office/drawing/2014/main" id="{B91102DD-A228-F327-C6D1-2906BA5F3FB3}"/>
              </a:ext>
            </a:extLst>
          </p:cNvPr>
          <p:cNvSpPr txBox="1"/>
          <p:nvPr/>
        </p:nvSpPr>
        <p:spPr>
          <a:xfrm>
            <a:off x="329408" y="5275541"/>
            <a:ext cx="10424387" cy="1477328"/>
          </a:xfrm>
          <a:prstGeom prst="rect">
            <a:avLst/>
          </a:prstGeom>
          <a:noFill/>
        </p:spPr>
        <p:txBody>
          <a:bodyPr wrap="square">
            <a:spAutoFit/>
          </a:bodyPr>
          <a:lstStyle/>
          <a:p>
            <a:pPr marL="457200" marR="0" lvl="0" indent="-457200" algn="l" rtl="0">
              <a:lnSpc>
                <a:spcPct val="100000"/>
              </a:lnSpc>
              <a:spcBef>
                <a:spcPts val="0"/>
              </a:spcBef>
              <a:spcAft>
                <a:spcPts val="0"/>
              </a:spcAft>
              <a:buClr>
                <a:schemeClr val="dk1"/>
              </a:buClr>
              <a:buSzPct val="100000"/>
              <a:buFont typeface="+mj-lt"/>
              <a:buAutoNum type="arabicPeriod"/>
            </a:pPr>
            <a:r>
              <a:rPr lang="en-GB" dirty="0">
                <a:solidFill>
                  <a:schemeClr val="dk1"/>
                </a:solidFill>
                <a:latin typeface="Century Gothic"/>
                <a:ea typeface="Century Gothic"/>
                <a:cs typeface="Century Gothic"/>
                <a:sym typeface="Century Gothic"/>
              </a:rPr>
              <a:t>What is the relationship between vitamin D and depression?</a:t>
            </a:r>
            <a:endParaRPr lang="en-GB"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b="0" i="0" u="none" strike="noStrike" cap="none" dirty="0">
                <a:solidFill>
                  <a:schemeClr val="dk1"/>
                </a:solidFill>
                <a:latin typeface="Century Gothic"/>
                <a:ea typeface="Century Gothic"/>
                <a:cs typeface="Century Gothic"/>
                <a:sym typeface="Century Gothic"/>
              </a:rPr>
              <a:t>Why is this relationship especially important for us to understand in the UK and Ireland?</a:t>
            </a:r>
          </a:p>
          <a:p>
            <a:pPr marL="457200" lvl="0" indent="-457200">
              <a:buClr>
                <a:schemeClr val="dk1"/>
              </a:buClr>
              <a:buSzPct val="100000"/>
              <a:buFont typeface="+mj-lt"/>
              <a:buAutoNum type="arabicPeriod"/>
            </a:pPr>
            <a:r>
              <a:rPr lang="en-GB" dirty="0">
                <a:solidFill>
                  <a:schemeClr val="dk1"/>
                </a:solidFill>
                <a:latin typeface="Century Gothic"/>
                <a:ea typeface="Century Gothic"/>
                <a:cs typeface="Century Gothic"/>
                <a:sym typeface="Century Gothic"/>
              </a:rPr>
              <a:t>Why do doctors recommend that people take vitamin D supplements in the winter months?</a:t>
            </a:r>
            <a:endParaRPr lang="en-GB"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dirty="0">
                <a:solidFill>
                  <a:schemeClr val="dk1"/>
                </a:solidFill>
                <a:latin typeface="Century Gothic"/>
                <a:sym typeface="Century Gothic"/>
              </a:rPr>
              <a:t>What did scientists find out in their study?</a:t>
            </a:r>
          </a:p>
        </p:txBody>
      </p:sp>
    </p:spTree>
    <p:extLst>
      <p:ext uri="{BB962C8B-B14F-4D97-AF65-F5344CB8AC3E}">
        <p14:creationId xmlns:p14="http://schemas.microsoft.com/office/powerpoint/2010/main" val="3117368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6DB64E-125E-A389-BE69-92C338491DC4}"/>
              </a:ext>
            </a:extLst>
          </p:cNvPr>
          <p:cNvPicPr>
            <a:picLocks noChangeAspect="1"/>
          </p:cNvPicPr>
          <p:nvPr/>
        </p:nvPicPr>
        <p:blipFill>
          <a:blip r:embed="rId3"/>
          <a:stretch>
            <a:fillRect/>
          </a:stretch>
        </p:blipFill>
        <p:spPr>
          <a:xfrm>
            <a:off x="7075772" y="501578"/>
            <a:ext cx="5399378" cy="4105161"/>
          </a:xfrm>
          <a:prstGeom prst="rect">
            <a:avLst/>
          </a:prstGeom>
        </p:spPr>
      </p:pic>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C4.3.6</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509478" y="2102199"/>
            <a:ext cx="6960997" cy="430800"/>
          </a:xfrm>
        </p:spPr>
        <p:txBody>
          <a:bodyPr/>
          <a:lstStyle/>
          <a:p>
            <a:r>
              <a:rPr lang="en-US" sz="3600" dirty="0">
                <a:latin typeface="Century Gothic" panose="020B0502020202020204" pitchFamily="34" charset="0"/>
              </a:rPr>
              <a:t>Taking it Further: Calculating Unknown Concentrations</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03/02/2025</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panose="02040502050405020303"/>
              <a:ea typeface="+mn-ea"/>
              <a:cs typeface="+mn-cs"/>
              <a:sym typeface="Arial"/>
            </a:endParaRPr>
          </a:p>
        </p:txBody>
      </p:sp>
      <p:sp>
        <p:nvSpPr>
          <p:cNvPr id="10" name="TextBox 1">
            <a:extLst>
              <a:ext uri="{FF2B5EF4-FFF2-40B4-BE49-F238E27FC236}">
                <a16:creationId xmlns:a16="http://schemas.microsoft.com/office/drawing/2014/main" id="{29E40D1C-44AF-48D3-B0D3-718E1D46F2EB}"/>
              </a:ext>
            </a:extLst>
          </p:cNvPr>
          <p:cNvSpPr txBox="1"/>
          <p:nvPr/>
        </p:nvSpPr>
        <p:spPr>
          <a:xfrm>
            <a:off x="312639" y="4518898"/>
            <a:ext cx="11070064" cy="2893100"/>
          </a:xfrm>
          <a:prstGeom prst="rect">
            <a:avLst/>
          </a:prstGeom>
          <a:noFill/>
        </p:spPr>
        <p:txBody>
          <a:bodyPr wrap="square" lIns="91440" tIns="45720" rIns="91440" bIns="45720" numCol="2"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4.3.1 Prior Knowledge Review</a:t>
            </a: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4.3.2 (HT) </a:t>
            </a:r>
            <a:r>
              <a:rPr lang="en-US" sz="1600" dirty="0">
                <a:solidFill>
                  <a:srgbClr val="000000"/>
                </a:solidFill>
                <a:latin typeface="Century Gothic" panose="020B0502020202020204" pitchFamily="34" charset="0"/>
                <a:cs typeface="Arial"/>
                <a:sym typeface="Arial"/>
              </a:rPr>
              <a:t>Introducing the Mole</a:t>
            </a:r>
            <a:r>
              <a:rPr lang="en-US" b="1" dirty="0">
                <a:solidFill>
                  <a:srgbClr val="000000"/>
                </a:solidFill>
                <a:latin typeface="Century Gothic" panose="020B0502020202020204" pitchFamily="34" charset="0"/>
                <a:cs typeface="Arial"/>
                <a:sym typeface="Arial"/>
              </a:rPr>
              <a:t>	</a:t>
            </a:r>
            <a:endParaRPr kumimoji="0" lang="en-US"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4.3.3 (HT) </a:t>
            </a:r>
            <a:r>
              <a:rPr lang="en-US" sz="1600" dirty="0">
                <a:solidFill>
                  <a:srgbClr val="000000"/>
                </a:solidFill>
                <a:latin typeface="Century Gothic" panose="020B0502020202020204" pitchFamily="34" charset="0"/>
                <a:cs typeface="Arial"/>
                <a:sym typeface="Arial"/>
              </a:rPr>
              <a:t>Mole Calculations</a:t>
            </a:r>
            <a:endPar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4.3.4</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 PKR: Concentration</a:t>
            </a:r>
            <a:endParaRPr lang="en-US" sz="1600" i="0" u="none" strike="noStrike" kern="1200" cap="none" spc="0" normalizeH="0" baseline="0" noProof="0" dirty="0">
              <a:ln>
                <a:noFill/>
              </a:ln>
              <a:solidFill>
                <a:srgbClr val="000000"/>
              </a:solidFill>
              <a:effectLst/>
              <a:uLnTx/>
              <a:uFillTx/>
              <a:latin typeface="Century Gothic"/>
              <a:cs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4.3.5 TIF: Calculating Concentration</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b="1" dirty="0">
                <a:solidFill>
                  <a:srgbClr val="000000"/>
                </a:solidFill>
                <a:latin typeface="Century Gothic" panose="020B0502020202020204" pitchFamily="34" charset="0"/>
                <a:cs typeface="Arial"/>
                <a:sym typeface="Arial"/>
              </a:rPr>
              <a:t>C</a:t>
            </a:r>
            <a:r>
              <a:rPr kumimoji="0" lang="en-US"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4.3.6</a:t>
            </a:r>
            <a:r>
              <a:rPr kumimoji="0" lang="en-US" b="1" i="0" u="none" strike="noStrike" kern="1200" cap="none" spc="0" normalizeH="0" baseline="0" noProof="0" dirty="0">
                <a:ln>
                  <a:noFill/>
                </a:ln>
                <a:solidFill>
                  <a:srgbClr val="000000"/>
                </a:solidFill>
                <a:effectLst/>
                <a:uLnTx/>
                <a:uFillTx/>
                <a:latin typeface="Century Gothic"/>
                <a:cs typeface="Arial"/>
                <a:sym typeface="Arial"/>
              </a:rPr>
              <a:t> TIF: Calculating Unknown Concentrations</a:t>
            </a:r>
            <a:endParaRPr lang="en-US" b="1" i="0" u="none" strike="noStrike" kern="1200" cap="none" spc="0" normalizeH="0" baseline="0" noProof="0" dirty="0">
              <a:ln>
                <a:noFill/>
              </a:ln>
              <a:solidFill>
                <a:srgbClr val="000000"/>
              </a:solidFill>
              <a:effectLst/>
              <a:uLnTx/>
              <a:uFillTx/>
              <a:latin typeface="Century Gothic"/>
              <a:cs typeface="Arial"/>
            </a:endParaRPr>
          </a:p>
          <a:p>
            <a:pPr>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4.3.7</a:t>
            </a:r>
            <a:r>
              <a:rPr lang="en-US" sz="1600" dirty="0">
                <a:solidFill>
                  <a:srgbClr val="000000"/>
                </a:solidFill>
                <a:latin typeface="Century Gothic" panose="020B0502020202020204" pitchFamily="34" charset="0"/>
                <a:cs typeface="Arial"/>
                <a:sym typeface="Arial"/>
              </a:rPr>
              <a:t> (HT) Amounts of Substances in Equations</a:t>
            </a:r>
          </a:p>
          <a:p>
            <a:pPr>
              <a:defRPr/>
            </a:pPr>
            <a:endParaRPr lang="en-US" sz="1600" dirty="0">
              <a:solidFill>
                <a:srgbClr val="000000"/>
              </a:solidFill>
              <a:latin typeface="Century Gothic" panose="020B0502020202020204" pitchFamily="34" charset="0"/>
              <a:cs typeface="Arial"/>
              <a:sym typeface="Arial"/>
            </a:endParaRPr>
          </a:p>
          <a:p>
            <a:pPr>
              <a:defRPr/>
            </a:pPr>
            <a:endParaRPr lang="en-US" sz="1600" dirty="0">
              <a:solidFill>
                <a:srgbClr val="000000"/>
              </a:solidFill>
              <a:latin typeface="Century Gothic" panose="020B0502020202020204" pitchFamily="34" charset="0"/>
              <a:cs typeface="Arial"/>
              <a:sym typeface="Arial"/>
            </a:endParaRPr>
          </a:p>
          <a:p>
            <a:pPr>
              <a:defRPr/>
            </a:pPr>
            <a:endParaRPr lang="en-US" sz="1600" dirty="0">
              <a:solidFill>
                <a:srgbClr val="000000"/>
              </a:solidFill>
              <a:latin typeface="Century Gothic" panose="020B0502020202020204" pitchFamily="34" charset="0"/>
              <a:cs typeface="Arial"/>
              <a:sym typeface="Arial"/>
            </a:endParaRPr>
          </a:p>
          <a:p>
            <a:pPr>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4.3.8</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a:t>
            </a:r>
            <a:r>
              <a:rPr lang="en-US" sz="1600" dirty="0">
                <a:solidFill>
                  <a:srgbClr val="000000"/>
                </a:solidFill>
                <a:latin typeface="Century Gothic" panose="020B0502020202020204" pitchFamily="34" charset="0"/>
                <a:cs typeface="Arial"/>
                <a:sym typeface="Arial"/>
              </a:rPr>
              <a:t>(HT) Limiting Reactants</a:t>
            </a:r>
            <a:endParaRPr lang="en-US" sz="2000" dirty="0">
              <a:solidFill>
                <a:srgbClr val="000000"/>
              </a:solidFill>
              <a:latin typeface="Century Gothic" panose="020B0502020202020204" pitchFamily="34" charset="0"/>
              <a:cs typeface="Arial"/>
              <a:sym typeface="Arial"/>
            </a:endParaRPr>
          </a:p>
          <a:p>
            <a:pPr>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4.3.9</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PKR: Reactions of Acids</a:t>
            </a: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C4.3.10</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Acids, Alkalis and Neutralisation</a:t>
            </a: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C4.3.11</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TIF: Acid-Alkali Titration</a:t>
            </a: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C4.3.12</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TIF: Acid-Alkali Titration Analysis</a:t>
            </a: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C4.3.13</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TIF: </a:t>
            </a:r>
            <a:r>
              <a:rPr lang="en-US" sz="1600" dirty="0">
                <a:solidFill>
                  <a:srgbClr val="000000"/>
                </a:solidFill>
                <a:latin typeface="Century Gothic" panose="020B0502020202020204" pitchFamily="34" charset="0"/>
                <a:cs typeface="Arial"/>
                <a:sym typeface="Arial"/>
              </a:rPr>
              <a:t>Titration Calculations</a:t>
            </a:r>
            <a:endPar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C4.3.14</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(HT) Strong and Weak Acids</a:t>
            </a: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C4.3.15 </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TIF: Volumes of Gases</a:t>
            </a:r>
          </a:p>
          <a:p>
            <a:pPr>
              <a:defRPr/>
            </a:pPr>
            <a:endParaRPr lang="en-US" sz="1600" dirty="0">
              <a:solidFill>
                <a:srgbClr val="000000"/>
              </a:solidFill>
              <a:latin typeface="Century Gothic" panose="020B0502020202020204" pitchFamily="34" charset="0"/>
              <a:cs typeface="Arial"/>
              <a:sym typeface="Arial"/>
            </a:endParaRPr>
          </a:p>
          <a:p>
            <a:pPr>
              <a:defRPr/>
            </a:pPr>
            <a:endPar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a:defRPr/>
            </a:pPr>
            <a:endPar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p:txBody>
      </p:sp>
      <p:pic>
        <p:nvPicPr>
          <p:cNvPr id="9" name="Picture 8" descr="Icon&#10;&#10;Description automatically generated">
            <a:extLst>
              <a:ext uri="{FF2B5EF4-FFF2-40B4-BE49-F238E27FC236}">
                <a16:creationId xmlns:a16="http://schemas.microsoft.com/office/drawing/2014/main" id="{F4BB6E1E-38B7-6046-B96C-B5FC3B4E3054}"/>
              </a:ext>
            </a:extLst>
          </p:cNvPr>
          <p:cNvPicPr>
            <a:picLocks noChangeAspect="1"/>
          </p:cNvPicPr>
          <p:nvPr/>
        </p:nvPicPr>
        <p:blipFill>
          <a:blip r:embed="rId4"/>
          <a:stretch>
            <a:fillRect/>
          </a:stretch>
        </p:blipFill>
        <p:spPr>
          <a:xfrm>
            <a:off x="7617667" y="1996627"/>
            <a:ext cx="837234" cy="432292"/>
          </a:xfrm>
          <a:prstGeom prst="rect">
            <a:avLst/>
          </a:prstGeom>
        </p:spPr>
      </p:pic>
      <p:pic>
        <p:nvPicPr>
          <p:cNvPr id="7" name="Picture 6" descr="Icon&#10;&#10;Description automatically generated">
            <a:extLst>
              <a:ext uri="{FF2B5EF4-FFF2-40B4-BE49-F238E27FC236}">
                <a16:creationId xmlns:a16="http://schemas.microsoft.com/office/drawing/2014/main" id="{3571BE90-4854-4EEE-32DC-198FEB1B4F9A}"/>
              </a:ext>
            </a:extLst>
          </p:cNvPr>
          <p:cNvPicPr>
            <a:picLocks noChangeAspect="1"/>
          </p:cNvPicPr>
          <p:nvPr/>
        </p:nvPicPr>
        <p:blipFill>
          <a:blip r:embed="rId5"/>
          <a:stretch>
            <a:fillRect/>
          </a:stretch>
        </p:blipFill>
        <p:spPr>
          <a:xfrm>
            <a:off x="10420882" y="5311715"/>
            <a:ext cx="1145669" cy="547730"/>
          </a:xfrm>
          <a:prstGeom prst="rect">
            <a:avLst/>
          </a:prstGeom>
        </p:spPr>
      </p:pic>
    </p:spTree>
    <p:extLst>
      <p:ext uri="{BB962C8B-B14F-4D97-AF65-F5344CB8AC3E}">
        <p14:creationId xmlns:p14="http://schemas.microsoft.com/office/powerpoint/2010/main" val="2739972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56391" y="1055451"/>
            <a:ext cx="10620000" cy="3416320"/>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Deduce the molar ratio of acid: alkali in a neutralisation reaction </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Use molar ratio to calculate the number of moles of acid that react with a known number of moles of alkali</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Calculate the concentration of one reactant in a neutralisation reaction, when the concentration and volume of the other reactant is known.</a:t>
            </a:r>
          </a:p>
          <a:p>
            <a:endParaRPr lang="en-US" sz="2400" dirty="0">
              <a:latin typeface="Century Gothic" panose="020B0502020202020204" pitchFamily="34" charset="0"/>
            </a:endParaRP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1980581" y="5755170"/>
            <a:ext cx="2108340"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moles</a:t>
            </a:r>
          </a:p>
        </p:txBody>
      </p:sp>
      <p:sp>
        <p:nvSpPr>
          <p:cNvPr id="14" name="Rectangle 13">
            <a:extLst>
              <a:ext uri="{FF2B5EF4-FFF2-40B4-BE49-F238E27FC236}">
                <a16:creationId xmlns:a16="http://schemas.microsoft.com/office/drawing/2014/main" id="{A2C825F2-5973-4048-9A5C-E0A4E794080E}"/>
              </a:ext>
            </a:extLst>
          </p:cNvPr>
          <p:cNvSpPr/>
          <p:nvPr/>
        </p:nvSpPr>
        <p:spPr>
          <a:xfrm>
            <a:off x="5572575" y="5013058"/>
            <a:ext cx="2826580" cy="68913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concentration</a:t>
            </a:r>
          </a:p>
        </p:txBody>
      </p:sp>
      <p:sp>
        <p:nvSpPr>
          <p:cNvPr id="6" name="Rectangle 5">
            <a:extLst>
              <a:ext uri="{FF2B5EF4-FFF2-40B4-BE49-F238E27FC236}">
                <a16:creationId xmlns:a16="http://schemas.microsoft.com/office/drawing/2014/main" id="{F4415590-7397-9082-FD03-C785D48692FC}"/>
              </a:ext>
            </a:extLst>
          </p:cNvPr>
          <p:cNvSpPr/>
          <p:nvPr/>
        </p:nvSpPr>
        <p:spPr>
          <a:xfrm>
            <a:off x="2004393" y="5007458"/>
            <a:ext cx="1710357" cy="67896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mass</a:t>
            </a:r>
          </a:p>
        </p:txBody>
      </p:sp>
      <p:sp>
        <p:nvSpPr>
          <p:cNvPr id="7" name="Rectangle 6">
            <a:extLst>
              <a:ext uri="{FF2B5EF4-FFF2-40B4-BE49-F238E27FC236}">
                <a16:creationId xmlns:a16="http://schemas.microsoft.com/office/drawing/2014/main" id="{8F351BFD-E2B1-31B3-C107-5A322AE99B0A}"/>
              </a:ext>
            </a:extLst>
          </p:cNvPr>
          <p:cNvSpPr/>
          <p:nvPr/>
        </p:nvSpPr>
        <p:spPr>
          <a:xfrm>
            <a:off x="3787047" y="5018461"/>
            <a:ext cx="1710357" cy="67964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volume</a:t>
            </a:r>
          </a:p>
        </p:txBody>
      </p:sp>
      <p:sp>
        <p:nvSpPr>
          <p:cNvPr id="11" name="Rectangle 10">
            <a:extLst>
              <a:ext uri="{FF2B5EF4-FFF2-40B4-BE49-F238E27FC236}">
                <a16:creationId xmlns:a16="http://schemas.microsoft.com/office/drawing/2014/main" id="{1A25FDA9-8BCA-5B8B-691C-BED6903084ED}"/>
              </a:ext>
            </a:extLst>
          </p:cNvPr>
          <p:cNvSpPr/>
          <p:nvPr/>
        </p:nvSpPr>
        <p:spPr>
          <a:xfrm>
            <a:off x="4163694" y="5764696"/>
            <a:ext cx="2340624" cy="73962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molar ratio</a:t>
            </a:r>
          </a:p>
        </p:txBody>
      </p:sp>
      <p:cxnSp>
        <p:nvCxnSpPr>
          <p:cNvPr id="4" name="Straight Connector 3">
            <a:extLst>
              <a:ext uri="{FF2B5EF4-FFF2-40B4-BE49-F238E27FC236}">
                <a16:creationId xmlns:a16="http://schemas.microsoft.com/office/drawing/2014/main" id="{0AC94414-9A88-07CF-0FCC-051714ECCB01}"/>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2635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dirty="0">
                <a:solidFill>
                  <a:schemeClr val="dk1"/>
                </a:solidFill>
                <a:latin typeface="Century Gothic"/>
                <a:ea typeface="Century Gothic"/>
                <a:cs typeface="Century Gothic"/>
                <a:sym typeface="Century Gothic"/>
              </a:rPr>
              <a:t>The </a:t>
            </a:r>
            <a:r>
              <a:rPr lang="en-GB" sz="2400" b="1" i="0" u="none" strike="noStrike" cap="none" dirty="0">
                <a:solidFill>
                  <a:schemeClr val="dk1"/>
                </a:solidFill>
                <a:latin typeface="Century Gothic"/>
                <a:ea typeface="Century Gothic"/>
                <a:cs typeface="Century Gothic"/>
                <a:sym typeface="Century Gothic"/>
              </a:rPr>
              <a:t>fix-it</a:t>
            </a:r>
            <a:r>
              <a:rPr lang="en-GB" sz="2400" b="0" i="0" u="none" strike="noStrike" cap="none" dirty="0">
                <a:solidFill>
                  <a:schemeClr val="dk1"/>
                </a:solidFill>
                <a:latin typeface="Century Gothic"/>
                <a:ea typeface="Century Gothic"/>
                <a:cs typeface="Century Gothic"/>
                <a:sym typeface="Century Gothic"/>
              </a:rPr>
              <a:t> is an opportunity to respond to gaps in knowledge, especially those identified by th</a:t>
            </a:r>
            <a:r>
              <a:rPr lang="en-GB" sz="2400" dirty="0">
                <a:solidFill>
                  <a:schemeClr val="dk1"/>
                </a:solidFill>
                <a:latin typeface="Century Gothic"/>
                <a:ea typeface="Century Gothic"/>
                <a:cs typeface="Century Gothic"/>
                <a:sym typeface="Century Gothic"/>
              </a:rPr>
              <a:t>e </a:t>
            </a:r>
            <a:r>
              <a:rPr lang="en-GB" sz="2400" b="1" dirty="0">
                <a:solidFill>
                  <a:schemeClr val="dk1"/>
                </a:solidFill>
                <a:latin typeface="Century Gothic"/>
                <a:ea typeface="Century Gothic"/>
                <a:cs typeface="Century Gothic"/>
                <a:sym typeface="Century Gothic"/>
              </a:rPr>
              <a:t>pre-unit quiz</a:t>
            </a:r>
            <a:r>
              <a:rPr lang="en-GB" sz="2400" dirty="0">
                <a:solidFill>
                  <a:schemeClr val="dk1"/>
                </a:solidFill>
                <a:latin typeface="Century Gothic"/>
                <a:ea typeface="Century Gothic"/>
                <a:cs typeface="Century Gothic"/>
                <a:sym typeface="Century Gothic"/>
              </a:rPr>
              <a: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dirty="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dirty="0">
                <a:solidFill>
                  <a:schemeClr val="dk1"/>
                </a:solidFill>
                <a:latin typeface="Century Gothic"/>
                <a:ea typeface="Arial"/>
                <a:cs typeface="Arial"/>
                <a:sym typeface="Century Gothic"/>
              </a:rPr>
              <a:t>reteach</a:t>
            </a:r>
            <a:r>
              <a:rPr lang="en-GB" sz="2400" dirty="0">
                <a:solidFill>
                  <a:schemeClr val="dk1"/>
                </a:solidFill>
                <a:latin typeface="Century Gothic"/>
                <a:ea typeface="Arial"/>
                <a:cs typeface="Arial"/>
                <a:sym typeface="Century Gothic"/>
              </a:rPr>
              <a:t>, </a:t>
            </a:r>
            <a:r>
              <a:rPr lang="en-GB" sz="2400" b="1" i="0" u="none" strike="noStrike" cap="none" dirty="0">
                <a:solidFill>
                  <a:schemeClr val="dk1"/>
                </a:solidFill>
                <a:latin typeface="Century Gothic"/>
                <a:ea typeface="Arial"/>
                <a:cs typeface="Arial"/>
                <a:sym typeface="Century Gothic"/>
              </a:rPr>
              <a:t>explanation, de</a:t>
            </a:r>
            <a:r>
              <a:rPr lang="en-GB" sz="2400" b="1" dirty="0">
                <a:solidFill>
                  <a:schemeClr val="dk1"/>
                </a:solidFill>
                <a:latin typeface="Century Gothic"/>
                <a:ea typeface="Arial"/>
                <a:cs typeface="Arial"/>
                <a:sym typeface="Century Gothic"/>
              </a:rPr>
              <a:t>monstration</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modelling</a:t>
            </a:r>
            <a:r>
              <a:rPr lang="en-GB" sz="2400" dirty="0">
                <a:solidFill>
                  <a:schemeClr val="dk1"/>
                </a:solidFill>
                <a:latin typeface="Century Gothic"/>
                <a:ea typeface="Arial"/>
                <a:cs typeface="Arial"/>
                <a:sym typeface="Century Gothic"/>
              </a:rPr>
              <a:t> </a:t>
            </a:r>
            <a:r>
              <a:rPr lang="en-GB" sz="2400" b="0" i="0" u="none" strike="noStrike" cap="none" dirty="0">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practise</a:t>
            </a:r>
            <a:r>
              <a:rPr lang="en-GB" sz="2400" dirty="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redrafting</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improving</a:t>
            </a:r>
            <a:r>
              <a:rPr lang="en-GB" sz="2400" dirty="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dirty="0">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a:xfrm>
            <a:off x="491072" y="-4504"/>
            <a:ext cx="10620000" cy="720000"/>
          </a:xfrm>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1AAA7544-BDD5-EB4D-99DB-0D137634F15F}"/>
              </a:ext>
            </a:extLst>
          </p:cNvPr>
          <p:cNvPicPr>
            <a:picLocks noChangeAspect="1"/>
          </p:cNvPicPr>
          <p:nvPr/>
        </p:nvPicPr>
        <p:blipFill>
          <a:blip r:embed="rId3"/>
          <a:stretch>
            <a:fillRect/>
          </a:stretch>
        </p:blipFill>
        <p:spPr>
          <a:xfrm>
            <a:off x="6999891" y="4257249"/>
            <a:ext cx="4362668" cy="2463890"/>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69EA3-B0AA-E24F-B050-2E1CD40860C5}"/>
              </a:ext>
            </a:extLst>
          </p:cNvPr>
          <p:cNvSpPr>
            <a:spLocks noGrp="1"/>
          </p:cNvSpPr>
          <p:nvPr>
            <p:ph type="title"/>
          </p:nvPr>
        </p:nvSpPr>
        <p:spPr>
          <a:xfrm>
            <a:off x="358524" y="360000"/>
            <a:ext cx="10620000" cy="720000"/>
          </a:xfrm>
        </p:spPr>
        <p:txBody>
          <a:bodyPr>
            <a:normAutofit fontScale="90000"/>
          </a:bodyPr>
          <a:lstStyle/>
          <a:p>
            <a:r>
              <a:rPr lang="en-GB" sz="2800">
                <a:latin typeface="Century Gothic" panose="020B0502020202020204" pitchFamily="34" charset="0"/>
              </a:rPr>
              <a:t>What is a neutralisation reaction?</a:t>
            </a:r>
            <a:br>
              <a:rPr lang="en-GB" sz="2800">
                <a:latin typeface="Century Gothic" panose="020B0502020202020204" pitchFamily="34" charset="0"/>
              </a:rPr>
            </a:br>
            <a:endParaRPr lang="en-US">
              <a:latin typeface="Century Gothic" panose="020B0502020202020204" pitchFamily="34" charset="0"/>
            </a:endParaRPr>
          </a:p>
        </p:txBody>
      </p:sp>
      <p:sp>
        <p:nvSpPr>
          <p:cNvPr id="11" name="Rectangle 10">
            <a:extLst>
              <a:ext uri="{FF2B5EF4-FFF2-40B4-BE49-F238E27FC236}">
                <a16:creationId xmlns:a16="http://schemas.microsoft.com/office/drawing/2014/main" id="{057BD1C0-02B6-A348-B74E-B503959353CA}"/>
              </a:ext>
            </a:extLst>
          </p:cNvPr>
          <p:cNvSpPr/>
          <p:nvPr/>
        </p:nvSpPr>
        <p:spPr>
          <a:xfrm>
            <a:off x="451940" y="2450076"/>
            <a:ext cx="10982952" cy="5008102"/>
          </a:xfrm>
          <a:prstGeom prst="rect">
            <a:avLst/>
          </a:prstGeom>
        </p:spPr>
        <p:txBody>
          <a:bodyPr wrap="square">
            <a:spAutoFit/>
          </a:bodyPr>
          <a:lstStyle/>
          <a:p>
            <a:pPr>
              <a:lnSpc>
                <a:spcPct val="150000"/>
              </a:lnSpc>
            </a:pPr>
            <a:r>
              <a:rPr lang="en-US" sz="2400" dirty="0">
                <a:latin typeface="Century Gothic" panose="020B0502020202020204" pitchFamily="34" charset="0"/>
              </a:rPr>
              <a:t>.</a:t>
            </a:r>
          </a:p>
          <a:p>
            <a:pPr>
              <a:lnSpc>
                <a:spcPct val="150000"/>
              </a:lnSpc>
            </a:pPr>
            <a:endParaRPr lang="en-US" sz="2400" dirty="0">
              <a:latin typeface="Century Gothic" panose="020B0502020202020204" pitchFamily="34" charset="0"/>
            </a:endParaRPr>
          </a:p>
          <a:p>
            <a:pPr>
              <a:lnSpc>
                <a:spcPct val="150000"/>
              </a:lnSpc>
            </a:pPr>
            <a:r>
              <a:rPr lang="en-US" sz="2400" dirty="0">
                <a:latin typeface="Century Gothic" panose="020B0502020202020204" pitchFamily="34" charset="0"/>
              </a:rPr>
              <a:t>Neutralisation forms a </a:t>
            </a:r>
            <a:r>
              <a:rPr lang="en-US" sz="2400" b="1" dirty="0">
                <a:latin typeface="Century Gothic" panose="020B0502020202020204" pitchFamily="34" charset="0"/>
              </a:rPr>
              <a:t>neutral</a:t>
            </a:r>
            <a:r>
              <a:rPr lang="en-US" sz="2400" dirty="0">
                <a:latin typeface="Century Gothic" panose="020B0502020202020204" pitchFamily="34" charset="0"/>
              </a:rPr>
              <a:t> solution. (pH </a:t>
            </a:r>
            <a:r>
              <a:rPr lang="en-US" sz="2400" b="1" dirty="0">
                <a:latin typeface="Century Gothic" panose="020B0502020202020204" pitchFamily="34" charset="0"/>
              </a:rPr>
              <a:t>7</a:t>
            </a:r>
            <a:r>
              <a:rPr lang="en-US" sz="2400" dirty="0">
                <a:latin typeface="Century Gothic" panose="020B0502020202020204" pitchFamily="34" charset="0"/>
              </a:rPr>
              <a:t>)</a:t>
            </a:r>
          </a:p>
          <a:p>
            <a:pPr>
              <a:lnSpc>
                <a:spcPct val="150000"/>
              </a:lnSpc>
            </a:pPr>
            <a:r>
              <a:rPr lang="en-US" sz="2400" dirty="0">
                <a:latin typeface="Century Gothic" panose="020B0502020202020204" pitchFamily="34" charset="0"/>
              </a:rPr>
              <a:t> </a:t>
            </a:r>
          </a:p>
          <a:p>
            <a:pPr>
              <a:lnSpc>
                <a:spcPct val="150000"/>
              </a:lnSpc>
            </a:pPr>
            <a:endParaRPr lang="en-US" sz="2400" dirty="0">
              <a:latin typeface="Century Gothic" panose="020B0502020202020204" pitchFamily="34" charset="0"/>
            </a:endParaRPr>
          </a:p>
          <a:p>
            <a:pPr>
              <a:lnSpc>
                <a:spcPct val="150000"/>
              </a:lnSpc>
            </a:pPr>
            <a:r>
              <a:rPr lang="en-US" sz="2400" dirty="0">
                <a:latin typeface="Century Gothic" panose="020B0502020202020204" pitchFamily="34" charset="0"/>
              </a:rPr>
              <a:t>E.g. </a:t>
            </a:r>
            <a:r>
              <a:rPr lang="en-US" sz="2400" u="sng" dirty="0">
                <a:latin typeface="Century Gothic" panose="020B0502020202020204" pitchFamily="34" charset="0"/>
              </a:rPr>
              <a:t>potassium</a:t>
            </a:r>
            <a:r>
              <a:rPr lang="en-US" sz="2400" dirty="0">
                <a:latin typeface="Century Gothic" panose="020B0502020202020204" pitchFamily="34" charset="0"/>
              </a:rPr>
              <a:t> chloride is a metal compound; the metal is </a:t>
            </a:r>
            <a:r>
              <a:rPr lang="en-US" sz="2400" b="1" dirty="0">
                <a:solidFill>
                  <a:srgbClr val="0070C0"/>
                </a:solidFill>
                <a:latin typeface="Century Gothic" panose="020B0502020202020204" pitchFamily="34" charset="0"/>
              </a:rPr>
              <a:t>potassium</a:t>
            </a:r>
            <a:r>
              <a:rPr lang="en-US" sz="2400" dirty="0">
                <a:solidFill>
                  <a:srgbClr val="0070C0"/>
                </a:solidFill>
                <a:latin typeface="Century Gothic" panose="020B0502020202020204" pitchFamily="34" charset="0"/>
              </a:rPr>
              <a:t> </a:t>
            </a:r>
            <a:r>
              <a:rPr lang="en-US" sz="2400" dirty="0">
                <a:latin typeface="Century Gothic" panose="020B0502020202020204" pitchFamily="34" charset="0"/>
              </a:rPr>
              <a:t>and the acid it is made from is hydro</a:t>
            </a:r>
            <a:r>
              <a:rPr lang="en-US" sz="2400" b="1" dirty="0">
                <a:solidFill>
                  <a:srgbClr val="FFC000"/>
                </a:solidFill>
                <a:latin typeface="Century Gothic" panose="020B0502020202020204" pitchFamily="34" charset="0"/>
              </a:rPr>
              <a:t>chloric</a:t>
            </a:r>
            <a:r>
              <a:rPr lang="en-US" sz="2400" dirty="0">
                <a:latin typeface="Century Gothic" panose="020B0502020202020204" pitchFamily="34" charset="0"/>
              </a:rPr>
              <a:t> acid.</a:t>
            </a:r>
          </a:p>
          <a:p>
            <a:pPr>
              <a:lnSpc>
                <a:spcPct val="150000"/>
              </a:lnSpc>
            </a:pPr>
            <a:endParaRPr lang="en-US" sz="2400" dirty="0">
              <a:latin typeface="Century Gothic" panose="020B0502020202020204" pitchFamily="34" charset="0"/>
            </a:endParaRPr>
          </a:p>
          <a:p>
            <a:pPr>
              <a:lnSpc>
                <a:spcPct val="150000"/>
              </a:lnSpc>
            </a:pPr>
            <a:endParaRPr lang="en-US" sz="2400" dirty="0">
              <a:latin typeface="Century Gothic" panose="020B0502020202020204" pitchFamily="34" charset="0"/>
            </a:endParaRPr>
          </a:p>
        </p:txBody>
      </p:sp>
      <p:pic>
        <p:nvPicPr>
          <p:cNvPr id="15" name="Graphic 14">
            <a:extLst>
              <a:ext uri="{FF2B5EF4-FFF2-40B4-BE49-F238E27FC236}">
                <a16:creationId xmlns:a16="http://schemas.microsoft.com/office/drawing/2014/main" id="{1DFF509E-3C6B-BB4C-8832-193A55FCA8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27288" y="2682789"/>
            <a:ext cx="1133481" cy="1679798"/>
          </a:xfrm>
          <a:prstGeom prst="rect">
            <a:avLst/>
          </a:prstGeom>
        </p:spPr>
      </p:pic>
      <p:sp>
        <p:nvSpPr>
          <p:cNvPr id="5" name="Rectangle 4">
            <a:extLst>
              <a:ext uri="{FF2B5EF4-FFF2-40B4-BE49-F238E27FC236}">
                <a16:creationId xmlns:a16="http://schemas.microsoft.com/office/drawing/2014/main" id="{70C507A1-006D-418E-8015-823A6261CB94}"/>
              </a:ext>
            </a:extLst>
          </p:cNvPr>
          <p:cNvSpPr/>
          <p:nvPr/>
        </p:nvSpPr>
        <p:spPr>
          <a:xfrm>
            <a:off x="425786" y="975897"/>
            <a:ext cx="8347157" cy="2421560"/>
          </a:xfrm>
          <a:prstGeom prst="rect">
            <a:avLst/>
          </a:prstGeom>
          <a:solidFill>
            <a:schemeClr val="accent1">
              <a:lumMod val="40000"/>
              <a:lumOff val="60000"/>
            </a:schemeClr>
          </a:solidFill>
        </p:spPr>
        <p:txBody>
          <a:bodyPr wrap="none">
            <a:spAutoFit/>
          </a:bodyPr>
          <a:lstStyle/>
          <a:p>
            <a:pPr lvl="0">
              <a:buClr>
                <a:schemeClr val="dk1"/>
              </a:buClr>
              <a:buSzPts val="2400"/>
            </a:pPr>
            <a:r>
              <a:rPr lang="en-US" sz="2400">
                <a:latin typeface="Century Gothic" panose="020B0502020202020204" pitchFamily="34" charset="0"/>
              </a:rPr>
              <a:t>In </a:t>
            </a:r>
            <a:r>
              <a:rPr lang="en-US" sz="2400" b="1">
                <a:latin typeface="Century Gothic" panose="020B0502020202020204" pitchFamily="34" charset="0"/>
              </a:rPr>
              <a:t>neutralisation reactions </a:t>
            </a:r>
            <a:r>
              <a:rPr lang="en-US" sz="2400">
                <a:latin typeface="Century Gothic" panose="020B0502020202020204" pitchFamily="34" charset="0"/>
              </a:rPr>
              <a:t>an acid </a:t>
            </a:r>
            <a:r>
              <a:rPr lang="en-US" sz="2400" b="1" u="sng">
                <a:latin typeface="Century Gothic" panose="020B0502020202020204" pitchFamily="34" charset="0"/>
              </a:rPr>
              <a:t>reacts</a:t>
            </a:r>
            <a:r>
              <a:rPr lang="en-US" sz="2400">
                <a:latin typeface="Century Gothic" panose="020B0502020202020204" pitchFamily="34" charset="0"/>
              </a:rPr>
              <a:t> with an alkali.</a:t>
            </a:r>
          </a:p>
          <a:p>
            <a:pPr lvl="0">
              <a:buClr>
                <a:schemeClr val="dk1"/>
              </a:buClr>
              <a:buSzPts val="2400"/>
            </a:pPr>
            <a:endParaRPr lang="en-US" sz="2400">
              <a:latin typeface="Century Gothic" panose="020B0502020202020204" pitchFamily="34" charset="0"/>
            </a:endParaRPr>
          </a:p>
          <a:p>
            <a:pPr>
              <a:lnSpc>
                <a:spcPct val="150000"/>
              </a:lnSpc>
            </a:pPr>
            <a:r>
              <a:rPr lang="en-US" sz="2400">
                <a:latin typeface="Century Gothic" panose="020B0502020202020204" pitchFamily="34" charset="0"/>
              </a:rPr>
              <a:t>In this reaction </a:t>
            </a:r>
            <a:r>
              <a:rPr lang="en-US" sz="2400" b="1">
                <a:latin typeface="Century Gothic" panose="020B0502020202020204" pitchFamily="34" charset="0"/>
              </a:rPr>
              <a:t>a salt </a:t>
            </a:r>
            <a:r>
              <a:rPr lang="en-US" sz="2400">
                <a:latin typeface="Century Gothic" panose="020B0502020202020204" pitchFamily="34" charset="0"/>
              </a:rPr>
              <a:t>and </a:t>
            </a:r>
            <a:r>
              <a:rPr lang="en-US" sz="2400" b="1">
                <a:latin typeface="Century Gothic" panose="020B0502020202020204" pitchFamily="34" charset="0"/>
              </a:rPr>
              <a:t>water </a:t>
            </a:r>
            <a:r>
              <a:rPr lang="en-US" sz="2400">
                <a:latin typeface="Century Gothic" panose="020B0502020202020204" pitchFamily="34" charset="0"/>
              </a:rPr>
              <a:t>are the products. </a:t>
            </a:r>
          </a:p>
          <a:p>
            <a:pPr algn="ctr">
              <a:lnSpc>
                <a:spcPct val="150000"/>
              </a:lnSpc>
            </a:pPr>
            <a:r>
              <a:rPr lang="en-US" sz="2400" b="1">
                <a:latin typeface="Century Gothic" panose="020B0502020202020204" pitchFamily="34" charset="0"/>
              </a:rPr>
              <a:t>acid + alkali → salt + water</a:t>
            </a:r>
          </a:p>
          <a:p>
            <a:pPr algn="ctr">
              <a:lnSpc>
                <a:spcPct val="150000"/>
              </a:lnSpc>
            </a:pPr>
            <a:endParaRPr lang="en-US" sz="2400" b="1">
              <a:latin typeface="Century Gothic" panose="020B0502020202020204" pitchFamily="34" charset="0"/>
            </a:endParaRPr>
          </a:p>
        </p:txBody>
      </p:sp>
      <p:sp>
        <p:nvSpPr>
          <p:cNvPr id="7" name="Oval 6">
            <a:extLst>
              <a:ext uri="{FF2B5EF4-FFF2-40B4-BE49-F238E27FC236}">
                <a16:creationId xmlns:a16="http://schemas.microsoft.com/office/drawing/2014/main" id="{894FD207-AA33-4BF9-83BB-99CA3E8A454D}"/>
              </a:ext>
            </a:extLst>
          </p:cNvPr>
          <p:cNvSpPr/>
          <p:nvPr/>
        </p:nvSpPr>
        <p:spPr>
          <a:xfrm>
            <a:off x="7760980" y="4540385"/>
            <a:ext cx="584776" cy="52820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Century Gothic" panose="020B0502020202020204" pitchFamily="34" charset="0"/>
              </a:rPr>
              <a:t>K</a:t>
            </a:r>
            <a:endParaRPr lang="en-GB">
              <a:latin typeface="Century Gothic" panose="020B0502020202020204" pitchFamily="34" charset="0"/>
            </a:endParaRPr>
          </a:p>
        </p:txBody>
      </p:sp>
      <p:sp>
        <p:nvSpPr>
          <p:cNvPr id="8" name="Oval 7">
            <a:extLst>
              <a:ext uri="{FF2B5EF4-FFF2-40B4-BE49-F238E27FC236}">
                <a16:creationId xmlns:a16="http://schemas.microsoft.com/office/drawing/2014/main" id="{1344E521-F1D9-44D7-8702-19E2830CAC71}"/>
              </a:ext>
            </a:extLst>
          </p:cNvPr>
          <p:cNvSpPr/>
          <p:nvPr/>
        </p:nvSpPr>
        <p:spPr>
          <a:xfrm>
            <a:off x="8359050" y="4499706"/>
            <a:ext cx="706121" cy="640180"/>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Century Gothic" panose="020B0502020202020204" pitchFamily="34" charset="0"/>
              </a:rPr>
              <a:t>Cl</a:t>
            </a:r>
            <a:endParaRPr lang="en-GB" sz="2000" dirty="0">
              <a:latin typeface="Century Gothic" panose="020B0502020202020204" pitchFamily="34" charset="0"/>
            </a:endParaRPr>
          </a:p>
        </p:txBody>
      </p:sp>
      <p:sp>
        <p:nvSpPr>
          <p:cNvPr id="10" name="Oval 9">
            <a:extLst>
              <a:ext uri="{FF2B5EF4-FFF2-40B4-BE49-F238E27FC236}">
                <a16:creationId xmlns:a16="http://schemas.microsoft.com/office/drawing/2014/main" id="{69FE1DF9-54C0-4CB5-97CA-AB61BB8EC427}"/>
              </a:ext>
            </a:extLst>
          </p:cNvPr>
          <p:cNvSpPr/>
          <p:nvPr/>
        </p:nvSpPr>
        <p:spPr>
          <a:xfrm>
            <a:off x="8840205" y="38823"/>
            <a:ext cx="3164128" cy="2951473"/>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a:solidFill>
                  <a:schemeClr val="tx1"/>
                </a:solidFill>
                <a:latin typeface="Century Gothic" panose="020B0502020202020204" pitchFamily="34" charset="0"/>
              </a:rPr>
              <a:t>Did you know?</a:t>
            </a:r>
          </a:p>
          <a:p>
            <a:pPr algn="ctr"/>
            <a:r>
              <a:rPr lang="en-US">
                <a:solidFill>
                  <a:schemeClr val="dk1"/>
                </a:solidFill>
                <a:latin typeface="Century Gothic" panose="020B0502020202020204" pitchFamily="34" charset="0"/>
                <a:ea typeface="Calibri"/>
                <a:cs typeface="Calibri"/>
                <a:sym typeface="Calibri"/>
              </a:rPr>
              <a:t>Roman soldiers were paid with salt (NaCl) and the word salary comes from the word ‘sal’ which means salt in Latin.</a:t>
            </a:r>
            <a:endParaRPr lang="en-GB">
              <a:latin typeface="Century Gothic" panose="020B0502020202020204" pitchFamily="34" charset="0"/>
            </a:endParaRPr>
          </a:p>
        </p:txBody>
      </p:sp>
      <p:sp>
        <p:nvSpPr>
          <p:cNvPr id="3" name="TextBox 2">
            <a:extLst>
              <a:ext uri="{FF2B5EF4-FFF2-40B4-BE49-F238E27FC236}">
                <a16:creationId xmlns:a16="http://schemas.microsoft.com/office/drawing/2014/main" id="{A79A58A4-FE9F-4065-A382-DC0BD7305C20}"/>
              </a:ext>
            </a:extLst>
          </p:cNvPr>
          <p:cNvSpPr txBox="1"/>
          <p:nvPr/>
        </p:nvSpPr>
        <p:spPr>
          <a:xfrm>
            <a:off x="2944931" y="2753604"/>
            <a:ext cx="1234633" cy="369332"/>
          </a:xfrm>
          <a:prstGeom prst="rect">
            <a:avLst/>
          </a:prstGeom>
          <a:noFill/>
        </p:spPr>
        <p:txBody>
          <a:bodyPr wrap="none" rtlCol="0">
            <a:spAutoFit/>
          </a:bodyPr>
          <a:lstStyle/>
          <a:p>
            <a:r>
              <a:rPr lang="en-GB" b="1" dirty="0">
                <a:solidFill>
                  <a:srgbClr val="0070C0"/>
                </a:solidFill>
                <a:latin typeface="Century Gothic" panose="020B0502020202020204" pitchFamily="34" charset="0"/>
              </a:rPr>
              <a:t>reactants</a:t>
            </a:r>
          </a:p>
        </p:txBody>
      </p:sp>
      <p:sp>
        <p:nvSpPr>
          <p:cNvPr id="12" name="TextBox 11">
            <a:extLst>
              <a:ext uri="{FF2B5EF4-FFF2-40B4-BE49-F238E27FC236}">
                <a16:creationId xmlns:a16="http://schemas.microsoft.com/office/drawing/2014/main" id="{FD8DBA12-1CFA-411A-BD04-123991546A16}"/>
              </a:ext>
            </a:extLst>
          </p:cNvPr>
          <p:cNvSpPr txBox="1"/>
          <p:nvPr/>
        </p:nvSpPr>
        <p:spPr>
          <a:xfrm>
            <a:off x="5032300" y="2741028"/>
            <a:ext cx="1165704" cy="369332"/>
          </a:xfrm>
          <a:prstGeom prst="rect">
            <a:avLst/>
          </a:prstGeom>
          <a:noFill/>
        </p:spPr>
        <p:txBody>
          <a:bodyPr wrap="none" rtlCol="0">
            <a:spAutoFit/>
          </a:bodyPr>
          <a:lstStyle/>
          <a:p>
            <a:r>
              <a:rPr lang="en-GB" b="1" dirty="0">
                <a:solidFill>
                  <a:srgbClr val="0070C0"/>
                </a:solidFill>
                <a:latin typeface="Century Gothic" panose="020B0502020202020204" pitchFamily="34" charset="0"/>
              </a:rPr>
              <a:t>products</a:t>
            </a:r>
          </a:p>
        </p:txBody>
      </p:sp>
      <p:sp>
        <p:nvSpPr>
          <p:cNvPr id="14" name="Rectangle 13">
            <a:extLst>
              <a:ext uri="{FF2B5EF4-FFF2-40B4-BE49-F238E27FC236}">
                <a16:creationId xmlns:a16="http://schemas.microsoft.com/office/drawing/2014/main" id="{9004FD10-F4C0-4437-9A17-1FD0658DDA1C}"/>
              </a:ext>
            </a:extLst>
          </p:cNvPr>
          <p:cNvSpPr/>
          <p:nvPr/>
        </p:nvSpPr>
        <p:spPr>
          <a:xfrm>
            <a:off x="451940" y="4564023"/>
            <a:ext cx="6981398" cy="575863"/>
          </a:xfrm>
          <a:prstGeom prst="rect">
            <a:avLst/>
          </a:prstGeom>
          <a:solidFill>
            <a:schemeClr val="accent1">
              <a:lumMod val="40000"/>
              <a:lumOff val="60000"/>
            </a:schemeClr>
          </a:solidFill>
        </p:spPr>
        <p:txBody>
          <a:bodyPr wrap="none">
            <a:spAutoFit/>
          </a:bodyPr>
          <a:lstStyle/>
          <a:p>
            <a:pPr>
              <a:lnSpc>
                <a:spcPct val="150000"/>
              </a:lnSpc>
            </a:pPr>
            <a:r>
              <a:rPr lang="en-US" sz="2400">
                <a:latin typeface="Century Gothic" panose="020B0502020202020204" pitchFamily="34" charset="0"/>
              </a:rPr>
              <a:t>A </a:t>
            </a:r>
            <a:r>
              <a:rPr lang="en-US" sz="2400" b="1">
                <a:latin typeface="Century Gothic" panose="020B0502020202020204" pitchFamily="34" charset="0"/>
              </a:rPr>
              <a:t>salt</a:t>
            </a:r>
            <a:r>
              <a:rPr lang="en-US" sz="2400">
                <a:latin typeface="Century Gothic" panose="020B0502020202020204" pitchFamily="34" charset="0"/>
              </a:rPr>
              <a:t> is a metal compound made from acid.</a:t>
            </a:r>
          </a:p>
        </p:txBody>
      </p:sp>
    </p:spTree>
    <p:extLst>
      <p:ext uri="{BB962C8B-B14F-4D97-AF65-F5344CB8AC3E}">
        <p14:creationId xmlns:p14="http://schemas.microsoft.com/office/powerpoint/2010/main" val="2699773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3" grpId="0"/>
      <p:bldP spid="12" grpId="0"/>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Google Shape;106;p2">
            <a:extLst>
              <a:ext uri="{FF2B5EF4-FFF2-40B4-BE49-F238E27FC236}">
                <a16:creationId xmlns:a16="http://schemas.microsoft.com/office/drawing/2014/main" id="{1BC7470D-6428-D658-C900-C148ABAB975B}"/>
              </a:ext>
            </a:extLst>
          </p:cNvPr>
          <p:cNvSpPr txBox="1"/>
          <p:nvPr/>
        </p:nvSpPr>
        <p:spPr>
          <a:xfrm>
            <a:off x="354274" y="720000"/>
            <a:ext cx="10991452" cy="6001603"/>
          </a:xfrm>
          <a:prstGeom prst="rect">
            <a:avLst/>
          </a:prstGeom>
          <a:solidFill>
            <a:schemeClr val="accent3">
              <a:lumMod val="60000"/>
              <a:lumOff val="40000"/>
            </a:schemeClr>
          </a:solid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r>
              <a:rPr lang="en-GB" sz="2400" b="1" i="1" u="none" strike="noStrike" cap="none" dirty="0">
                <a:solidFill>
                  <a:schemeClr val="dk1"/>
                </a:solidFill>
                <a:latin typeface="Century Gothic"/>
                <a:ea typeface="Century Gothic"/>
                <a:cs typeface="Century Gothic"/>
                <a:sym typeface="Century Gothic"/>
              </a:rPr>
              <a:t>Higher Tier only</a:t>
            </a:r>
            <a:endParaRPr sz="2400" b="1" i="1" u="none" strike="noStrike" cap="none"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b="0" i="0" u="none" strike="noStrike" cap="none" dirty="0">
              <a:solidFill>
                <a:schemeClr val="dk1"/>
              </a:solidFill>
              <a:latin typeface="Century Gothic"/>
              <a:ea typeface="Arial"/>
              <a:cs typeface="Arial"/>
              <a:sym typeface="Century Gothic"/>
            </a:endParaRPr>
          </a:p>
        </p:txBody>
      </p:sp>
      <p:sp>
        <p:nvSpPr>
          <p:cNvPr id="2" name="Title 1">
            <a:extLst>
              <a:ext uri="{FF2B5EF4-FFF2-40B4-BE49-F238E27FC236}">
                <a16:creationId xmlns:a16="http://schemas.microsoft.com/office/drawing/2014/main" id="{81FD9CE7-0214-A841-9F8F-F01E69093CE7}"/>
              </a:ext>
            </a:extLst>
          </p:cNvPr>
          <p:cNvSpPr>
            <a:spLocks noGrp="1"/>
          </p:cNvSpPr>
          <p:nvPr>
            <p:ph type="title"/>
          </p:nvPr>
        </p:nvSpPr>
        <p:spPr/>
        <p:txBody>
          <a:bodyPr/>
          <a:lstStyle/>
          <a:p>
            <a:r>
              <a:rPr lang="en-US" dirty="0">
                <a:latin typeface="Century Gothic" panose="020B0502020202020204" pitchFamily="34" charset="0"/>
              </a:rPr>
              <a:t>Linking an equation to the number of moles</a:t>
            </a:r>
          </a:p>
        </p:txBody>
      </p:sp>
      <p:sp>
        <p:nvSpPr>
          <p:cNvPr id="11" name="Rectangle 10">
            <a:extLst>
              <a:ext uri="{FF2B5EF4-FFF2-40B4-BE49-F238E27FC236}">
                <a16:creationId xmlns:a16="http://schemas.microsoft.com/office/drawing/2014/main" id="{A8121192-994C-FF4C-A620-C06DE8CAC82B}"/>
              </a:ext>
            </a:extLst>
          </p:cNvPr>
          <p:cNvSpPr/>
          <p:nvPr/>
        </p:nvSpPr>
        <p:spPr>
          <a:xfrm>
            <a:off x="1001053" y="1925301"/>
            <a:ext cx="10189894" cy="461665"/>
          </a:xfrm>
          <a:prstGeom prst="rect">
            <a:avLst/>
          </a:prstGeom>
        </p:spPr>
        <p:txBody>
          <a:bodyPr wrap="square">
            <a:spAutoFit/>
          </a:bodyPr>
          <a:lstStyle/>
          <a:p>
            <a:pPr lvl="1" algn="ctr"/>
            <a:r>
              <a:rPr lang="en-US" sz="2400" b="1" dirty="0">
                <a:solidFill>
                  <a:schemeClr val="accent1"/>
                </a:solidFill>
                <a:latin typeface="Century Gothic" panose="020B0502020202020204" pitchFamily="34" charset="0"/>
              </a:rPr>
              <a:t>KOH</a:t>
            </a:r>
            <a:r>
              <a:rPr lang="en-US" sz="2400" dirty="0">
                <a:latin typeface="Century Gothic" panose="020B0502020202020204" pitchFamily="34" charset="0"/>
              </a:rPr>
              <a:t>                +           </a:t>
            </a:r>
            <a:r>
              <a:rPr lang="en-US" sz="2400" b="1" dirty="0">
                <a:solidFill>
                  <a:srgbClr val="FF0000"/>
                </a:solidFill>
                <a:latin typeface="Century Gothic" panose="020B0502020202020204" pitchFamily="34" charset="0"/>
              </a:rPr>
              <a:t>HCl</a:t>
            </a:r>
            <a:r>
              <a:rPr lang="en-US" sz="2400" dirty="0">
                <a:latin typeface="Century Gothic" panose="020B0502020202020204" pitchFamily="34" charset="0"/>
              </a:rPr>
              <a:t>           →              </a:t>
            </a:r>
            <a:r>
              <a:rPr lang="en-US" sz="2400" b="1" dirty="0">
                <a:solidFill>
                  <a:srgbClr val="00B050"/>
                </a:solidFill>
                <a:latin typeface="Century Gothic" panose="020B0502020202020204" pitchFamily="34" charset="0"/>
              </a:rPr>
              <a:t>KCl   </a:t>
            </a:r>
            <a:r>
              <a:rPr lang="en-US" sz="2400" dirty="0">
                <a:latin typeface="Century Gothic" panose="020B0502020202020204" pitchFamily="34" charset="0"/>
              </a:rPr>
              <a:t>           +    </a:t>
            </a:r>
            <a:r>
              <a:rPr lang="en-US" sz="2400" b="1" dirty="0">
                <a:solidFill>
                  <a:srgbClr val="00B050"/>
                </a:solidFill>
                <a:latin typeface="Century Gothic" panose="020B0502020202020204" pitchFamily="34" charset="0"/>
              </a:rPr>
              <a:t>H</a:t>
            </a:r>
            <a:r>
              <a:rPr lang="en-US" sz="2400" b="1" baseline="-25000" dirty="0">
                <a:solidFill>
                  <a:srgbClr val="00B050"/>
                </a:solidFill>
                <a:latin typeface="Century Gothic" panose="020B0502020202020204" pitchFamily="34" charset="0"/>
              </a:rPr>
              <a:t>2</a:t>
            </a:r>
            <a:r>
              <a:rPr lang="en-US" sz="2400" b="1" dirty="0">
                <a:solidFill>
                  <a:srgbClr val="00B050"/>
                </a:solidFill>
                <a:latin typeface="Century Gothic" panose="020B0502020202020204" pitchFamily="34" charset="0"/>
              </a:rPr>
              <a:t>O</a:t>
            </a:r>
          </a:p>
        </p:txBody>
      </p:sp>
      <p:sp>
        <p:nvSpPr>
          <p:cNvPr id="12" name="Rectangle 11">
            <a:extLst>
              <a:ext uri="{FF2B5EF4-FFF2-40B4-BE49-F238E27FC236}">
                <a16:creationId xmlns:a16="http://schemas.microsoft.com/office/drawing/2014/main" id="{5756D0D4-0423-0440-9F67-76F4866D1978}"/>
              </a:ext>
            </a:extLst>
          </p:cNvPr>
          <p:cNvSpPr/>
          <p:nvPr/>
        </p:nvSpPr>
        <p:spPr>
          <a:xfrm>
            <a:off x="-119973" y="1403545"/>
            <a:ext cx="11185359" cy="461665"/>
          </a:xfrm>
          <a:prstGeom prst="rect">
            <a:avLst/>
          </a:prstGeom>
        </p:spPr>
        <p:txBody>
          <a:bodyPr wrap="square">
            <a:spAutoFit/>
          </a:bodyPr>
          <a:lstStyle/>
          <a:p>
            <a:pPr lvl="1"/>
            <a:r>
              <a:rPr lang="en-US" sz="3600" baseline="-25000" dirty="0">
                <a:latin typeface="Century Gothic" panose="020B0502020202020204" pitchFamily="34" charset="0"/>
              </a:rPr>
              <a:t>Potassium hydroxide + hydrochloric acid → Potassium chloride + water</a:t>
            </a:r>
          </a:p>
        </p:txBody>
      </p:sp>
      <p:sp>
        <p:nvSpPr>
          <p:cNvPr id="5" name="TextBox 4">
            <a:extLst>
              <a:ext uri="{FF2B5EF4-FFF2-40B4-BE49-F238E27FC236}">
                <a16:creationId xmlns:a16="http://schemas.microsoft.com/office/drawing/2014/main" id="{03E27A2F-8D92-E80A-2F67-8AC89AE814CE}"/>
              </a:ext>
            </a:extLst>
          </p:cNvPr>
          <p:cNvSpPr txBox="1"/>
          <p:nvPr/>
        </p:nvSpPr>
        <p:spPr>
          <a:xfrm>
            <a:off x="354274" y="803779"/>
            <a:ext cx="7771679" cy="461665"/>
          </a:xfrm>
          <a:prstGeom prst="rect">
            <a:avLst/>
          </a:prstGeom>
          <a:noFill/>
        </p:spPr>
        <p:txBody>
          <a:bodyPr wrap="none" rtlCol="0">
            <a:spAutoFit/>
          </a:bodyPr>
          <a:lstStyle/>
          <a:p>
            <a:r>
              <a:rPr lang="en-US" sz="2400" dirty="0">
                <a:latin typeface="Century Gothic" panose="020B0502020202020204" pitchFamily="34" charset="0"/>
              </a:rPr>
              <a:t>Let’s take the example of a neutralisation reaction,</a:t>
            </a:r>
          </a:p>
        </p:txBody>
      </p:sp>
      <p:sp>
        <p:nvSpPr>
          <p:cNvPr id="31" name="TextBox 30">
            <a:extLst>
              <a:ext uri="{FF2B5EF4-FFF2-40B4-BE49-F238E27FC236}">
                <a16:creationId xmlns:a16="http://schemas.microsoft.com/office/drawing/2014/main" id="{CCB6EE8B-DAF1-BA5A-9183-4DC4B6887DD7}"/>
              </a:ext>
            </a:extLst>
          </p:cNvPr>
          <p:cNvSpPr txBox="1"/>
          <p:nvPr/>
        </p:nvSpPr>
        <p:spPr>
          <a:xfrm>
            <a:off x="328190" y="4286369"/>
            <a:ext cx="10991452" cy="707886"/>
          </a:xfrm>
          <a:prstGeom prst="rect">
            <a:avLst/>
          </a:prstGeom>
          <a:noFill/>
        </p:spPr>
        <p:txBody>
          <a:bodyPr wrap="square" rtlCol="0">
            <a:spAutoFit/>
          </a:bodyPr>
          <a:lstStyle/>
          <a:p>
            <a:r>
              <a:rPr lang="en-US" sz="2000" dirty="0">
                <a:latin typeface="Century Gothic" panose="020B0502020202020204" pitchFamily="34" charset="0"/>
              </a:rPr>
              <a:t>This equation tells us that </a:t>
            </a:r>
            <a:r>
              <a:rPr lang="en-US" sz="2000" b="1" dirty="0">
                <a:solidFill>
                  <a:schemeClr val="accent1"/>
                </a:solidFill>
                <a:latin typeface="Century Gothic" panose="020B0502020202020204" pitchFamily="34" charset="0"/>
              </a:rPr>
              <a:t>1 mole of potassium hydroxide </a:t>
            </a:r>
            <a:r>
              <a:rPr lang="en-US" sz="2000" dirty="0">
                <a:latin typeface="Century Gothic" panose="020B0502020202020204" pitchFamily="34" charset="0"/>
              </a:rPr>
              <a:t>reacts with </a:t>
            </a:r>
            <a:r>
              <a:rPr lang="en-US" sz="2000" b="1" dirty="0">
                <a:solidFill>
                  <a:srgbClr val="FF0000"/>
                </a:solidFill>
                <a:latin typeface="Century Gothic" panose="020B0502020202020204" pitchFamily="34" charset="0"/>
              </a:rPr>
              <a:t>1 mole of hydrochloric acid</a:t>
            </a:r>
            <a:r>
              <a:rPr lang="en-US" sz="2000" dirty="0">
                <a:latin typeface="Century Gothic" panose="020B0502020202020204" pitchFamily="34" charset="0"/>
              </a:rPr>
              <a:t>, to make </a:t>
            </a:r>
            <a:r>
              <a:rPr lang="en-US" sz="2000" b="1" dirty="0">
                <a:solidFill>
                  <a:srgbClr val="00B050"/>
                </a:solidFill>
                <a:latin typeface="Century Gothic" panose="020B0502020202020204" pitchFamily="34" charset="0"/>
              </a:rPr>
              <a:t>1 mole of potassium chloride </a:t>
            </a:r>
            <a:r>
              <a:rPr lang="en-US" sz="2000" dirty="0">
                <a:latin typeface="Century Gothic" panose="020B0502020202020204" pitchFamily="34" charset="0"/>
              </a:rPr>
              <a:t>and </a:t>
            </a:r>
            <a:r>
              <a:rPr lang="en-US" sz="2000" b="1" dirty="0">
                <a:solidFill>
                  <a:srgbClr val="00B050"/>
                </a:solidFill>
                <a:latin typeface="Century Gothic" panose="020B0502020202020204" pitchFamily="34" charset="0"/>
              </a:rPr>
              <a:t>1 mole of water</a:t>
            </a:r>
            <a:r>
              <a:rPr lang="en-US" sz="2000" dirty="0">
                <a:latin typeface="Century Gothic" panose="020B0502020202020204" pitchFamily="34" charset="0"/>
              </a:rPr>
              <a:t>.</a:t>
            </a:r>
          </a:p>
        </p:txBody>
      </p:sp>
      <p:sp>
        <p:nvSpPr>
          <p:cNvPr id="32" name="TextBox 31">
            <a:extLst>
              <a:ext uri="{FF2B5EF4-FFF2-40B4-BE49-F238E27FC236}">
                <a16:creationId xmlns:a16="http://schemas.microsoft.com/office/drawing/2014/main" id="{8BC107AF-9043-9864-45B3-8FDC4D80A995}"/>
              </a:ext>
            </a:extLst>
          </p:cNvPr>
          <p:cNvSpPr txBox="1"/>
          <p:nvPr/>
        </p:nvSpPr>
        <p:spPr>
          <a:xfrm>
            <a:off x="354274" y="5100512"/>
            <a:ext cx="10991452" cy="1323439"/>
          </a:xfrm>
          <a:prstGeom prst="rect">
            <a:avLst/>
          </a:prstGeom>
          <a:noFill/>
        </p:spPr>
        <p:txBody>
          <a:bodyPr wrap="square" rtlCol="0">
            <a:spAutoFit/>
          </a:bodyPr>
          <a:lstStyle/>
          <a:p>
            <a:r>
              <a:rPr lang="en-US" sz="2000" b="1" dirty="0">
                <a:latin typeface="Century Gothic" panose="020B0502020202020204" pitchFamily="34" charset="0"/>
              </a:rPr>
              <a:t>A student carried out the neutralisation reaction of potassium hydroxide and hydrochloric acid. The equation for the reaction is KOH + HCl → KCl + H</a:t>
            </a:r>
            <a:r>
              <a:rPr lang="en-US" sz="2000" b="1" baseline="-25000" dirty="0">
                <a:latin typeface="Century Gothic" panose="020B0502020202020204" pitchFamily="34" charset="0"/>
              </a:rPr>
              <a:t>2</a:t>
            </a:r>
            <a:r>
              <a:rPr lang="en-US" sz="2000" b="1" dirty="0">
                <a:latin typeface="Century Gothic" panose="020B0502020202020204" pitchFamily="34" charset="0"/>
              </a:rPr>
              <a:t>O. The student reacted 5 moles of potassium hydroxide. How many moles of hydrochloric acid reacted?</a:t>
            </a:r>
          </a:p>
        </p:txBody>
      </p:sp>
      <p:sp>
        <p:nvSpPr>
          <p:cNvPr id="33" name="TextBox 32">
            <a:extLst>
              <a:ext uri="{FF2B5EF4-FFF2-40B4-BE49-F238E27FC236}">
                <a16:creationId xmlns:a16="http://schemas.microsoft.com/office/drawing/2014/main" id="{F2F96E1E-F4A1-D7F0-E1C3-67C47EE65EA8}"/>
              </a:ext>
            </a:extLst>
          </p:cNvPr>
          <p:cNvSpPr txBox="1"/>
          <p:nvPr/>
        </p:nvSpPr>
        <p:spPr>
          <a:xfrm>
            <a:off x="1571736" y="6023841"/>
            <a:ext cx="1141659" cy="400110"/>
          </a:xfrm>
          <a:prstGeom prst="rect">
            <a:avLst/>
          </a:prstGeom>
          <a:noFill/>
        </p:spPr>
        <p:txBody>
          <a:bodyPr wrap="none" rtlCol="0">
            <a:spAutoFit/>
          </a:bodyPr>
          <a:lstStyle/>
          <a:p>
            <a:r>
              <a:rPr lang="en-US" sz="2000" b="1" dirty="0">
                <a:solidFill>
                  <a:schemeClr val="accent1"/>
                </a:solidFill>
                <a:latin typeface="Century Gothic" panose="020B0502020202020204" pitchFamily="34" charset="0"/>
              </a:rPr>
              <a:t>5 moles</a:t>
            </a:r>
          </a:p>
        </p:txBody>
      </p:sp>
      <p:sp>
        <p:nvSpPr>
          <p:cNvPr id="34" name="TextBox 33">
            <a:extLst>
              <a:ext uri="{FF2B5EF4-FFF2-40B4-BE49-F238E27FC236}">
                <a16:creationId xmlns:a16="http://schemas.microsoft.com/office/drawing/2014/main" id="{386E7F67-C91E-6C42-7787-71BDB9CDA99B}"/>
              </a:ext>
            </a:extLst>
          </p:cNvPr>
          <p:cNvSpPr txBox="1"/>
          <p:nvPr/>
        </p:nvSpPr>
        <p:spPr>
          <a:xfrm>
            <a:off x="1592318" y="1903223"/>
            <a:ext cx="357790" cy="461665"/>
          </a:xfrm>
          <a:prstGeom prst="rect">
            <a:avLst/>
          </a:prstGeom>
          <a:noFill/>
        </p:spPr>
        <p:txBody>
          <a:bodyPr wrap="none" rtlCol="0">
            <a:spAutoFit/>
          </a:bodyPr>
          <a:lstStyle/>
          <a:p>
            <a:r>
              <a:rPr lang="en-US" sz="2400" b="1" dirty="0">
                <a:latin typeface="Century Gothic" panose="020B0502020202020204" pitchFamily="34" charset="0"/>
              </a:rPr>
              <a:t>1</a:t>
            </a:r>
          </a:p>
        </p:txBody>
      </p:sp>
      <p:sp>
        <p:nvSpPr>
          <p:cNvPr id="35" name="TextBox 34">
            <a:extLst>
              <a:ext uri="{FF2B5EF4-FFF2-40B4-BE49-F238E27FC236}">
                <a16:creationId xmlns:a16="http://schemas.microsoft.com/office/drawing/2014/main" id="{FD1FDB25-5880-BDB6-05F6-BD9CFD7B02F2}"/>
              </a:ext>
            </a:extLst>
          </p:cNvPr>
          <p:cNvSpPr txBox="1"/>
          <p:nvPr/>
        </p:nvSpPr>
        <p:spPr>
          <a:xfrm>
            <a:off x="4755931" y="1911807"/>
            <a:ext cx="357790" cy="461665"/>
          </a:xfrm>
          <a:prstGeom prst="rect">
            <a:avLst/>
          </a:prstGeom>
          <a:noFill/>
        </p:spPr>
        <p:txBody>
          <a:bodyPr wrap="none" rtlCol="0">
            <a:spAutoFit/>
          </a:bodyPr>
          <a:lstStyle/>
          <a:p>
            <a:r>
              <a:rPr lang="en-US" sz="2400" b="1" dirty="0">
                <a:latin typeface="Century Gothic" panose="020B0502020202020204" pitchFamily="34" charset="0"/>
              </a:rPr>
              <a:t>1</a:t>
            </a:r>
          </a:p>
        </p:txBody>
      </p:sp>
      <p:sp>
        <p:nvSpPr>
          <p:cNvPr id="36" name="TextBox 35">
            <a:extLst>
              <a:ext uri="{FF2B5EF4-FFF2-40B4-BE49-F238E27FC236}">
                <a16:creationId xmlns:a16="http://schemas.microsoft.com/office/drawing/2014/main" id="{1C16AE7B-439B-C96A-A5CD-4CFEB38B40BE}"/>
              </a:ext>
            </a:extLst>
          </p:cNvPr>
          <p:cNvSpPr txBox="1"/>
          <p:nvPr/>
        </p:nvSpPr>
        <p:spPr>
          <a:xfrm>
            <a:off x="7662947" y="1905494"/>
            <a:ext cx="357790" cy="461665"/>
          </a:xfrm>
          <a:prstGeom prst="rect">
            <a:avLst/>
          </a:prstGeom>
          <a:noFill/>
        </p:spPr>
        <p:txBody>
          <a:bodyPr wrap="none" rtlCol="0">
            <a:spAutoFit/>
          </a:bodyPr>
          <a:lstStyle/>
          <a:p>
            <a:r>
              <a:rPr lang="en-US" sz="2400" b="1" dirty="0">
                <a:latin typeface="Century Gothic" panose="020B0502020202020204" pitchFamily="34" charset="0"/>
              </a:rPr>
              <a:t>1</a:t>
            </a:r>
          </a:p>
        </p:txBody>
      </p:sp>
      <p:sp>
        <p:nvSpPr>
          <p:cNvPr id="37" name="TextBox 36">
            <a:extLst>
              <a:ext uri="{FF2B5EF4-FFF2-40B4-BE49-F238E27FC236}">
                <a16:creationId xmlns:a16="http://schemas.microsoft.com/office/drawing/2014/main" id="{F6452C02-4B3C-71ED-D795-63DB13536E69}"/>
              </a:ext>
            </a:extLst>
          </p:cNvPr>
          <p:cNvSpPr txBox="1"/>
          <p:nvPr/>
        </p:nvSpPr>
        <p:spPr>
          <a:xfrm>
            <a:off x="9869215" y="1898313"/>
            <a:ext cx="357790" cy="461665"/>
          </a:xfrm>
          <a:prstGeom prst="rect">
            <a:avLst/>
          </a:prstGeom>
          <a:noFill/>
        </p:spPr>
        <p:txBody>
          <a:bodyPr wrap="none" rtlCol="0">
            <a:spAutoFit/>
          </a:bodyPr>
          <a:lstStyle/>
          <a:p>
            <a:r>
              <a:rPr lang="en-US" sz="2400" b="1" dirty="0">
                <a:latin typeface="Century Gothic" panose="020B0502020202020204" pitchFamily="34" charset="0"/>
              </a:rPr>
              <a:t>1</a:t>
            </a:r>
          </a:p>
        </p:txBody>
      </p:sp>
      <p:cxnSp>
        <p:nvCxnSpPr>
          <p:cNvPr id="39" name="Straight Connector 38">
            <a:extLst>
              <a:ext uri="{FF2B5EF4-FFF2-40B4-BE49-F238E27FC236}">
                <a16:creationId xmlns:a16="http://schemas.microsoft.com/office/drawing/2014/main" id="{C132C0C8-0FF7-3273-9825-F2AF263BBE8A}"/>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pic>
        <p:nvPicPr>
          <p:cNvPr id="1026" name="Picture 2" descr="Free chemistry flask glass vector">
            <a:extLst>
              <a:ext uri="{FF2B5EF4-FFF2-40B4-BE49-F238E27FC236}">
                <a16:creationId xmlns:a16="http://schemas.microsoft.com/office/drawing/2014/main" id="{8E89E0A0-0BA3-C53D-B841-3A383C1AC3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875" y="2409330"/>
            <a:ext cx="1101725" cy="14387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ree bottle flask chemistry vector">
            <a:extLst>
              <a:ext uri="{FF2B5EF4-FFF2-40B4-BE49-F238E27FC236}">
                <a16:creationId xmlns:a16="http://schemas.microsoft.com/office/drawing/2014/main" id="{C96DFF68-1996-A3A9-FBDD-20E0DD94DF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4076" y="2451100"/>
            <a:ext cx="1076324" cy="14055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ree chemistry flask glass vector">
            <a:extLst>
              <a:ext uri="{FF2B5EF4-FFF2-40B4-BE49-F238E27FC236}">
                <a16:creationId xmlns:a16="http://schemas.microsoft.com/office/drawing/2014/main" id="{496A96CA-A0A0-01C3-D11E-3214C315F6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8176" y="2425699"/>
            <a:ext cx="1101724" cy="1438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9659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028"/>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03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500"/>
                                        <p:tgtEl>
                                          <p:spTgt spid="3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500"/>
                                        <p:tgtEl>
                                          <p:spTgt spid="3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500"/>
                                        <p:tgtEl>
                                          <p:spTgt spid="3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31" grpId="0"/>
      <p:bldP spid="32" grpId="0"/>
      <p:bldP spid="33" grpId="0"/>
      <p:bldP spid="34" grpId="0"/>
      <p:bldP spid="35" grpId="0"/>
      <p:bldP spid="36" grpId="0"/>
      <p:bldP spid="37" grpId="0"/>
    </p:bldLst>
  </p:timing>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5CE95B1-CCAD-4750-8F05-1DA9DDC39C97}">
  <ds:schemaRefs>
    <ds:schemaRef ds:uri="http://schemas.microsoft.com/sharepoint/v3/contenttype/forms"/>
  </ds:schemaRefs>
</ds:datastoreItem>
</file>

<file path=customXml/itemProps2.xml><?xml version="1.0" encoding="utf-8"?>
<ds:datastoreItem xmlns:ds="http://schemas.openxmlformats.org/officeDocument/2006/customXml" ds:itemID="{F8DF14CD-FE4E-4B91-BA7F-219603BF8673}">
  <ds:schemaRefs>
    <ds:schemaRef ds:uri="http://www.w3.org/XML/1998/namespace"/>
    <ds:schemaRef ds:uri="http://schemas.microsoft.com/office/2006/documentManagement/types"/>
    <ds:schemaRef ds:uri="http://purl.org/dc/elements/1.1/"/>
    <ds:schemaRef ds:uri="e7f29ac3-c74a-46a7-9e80-ec6458dc319f"/>
    <ds:schemaRef ds:uri="http://purl.org/dc/dcmitype/"/>
    <ds:schemaRef ds:uri="http://schemas.microsoft.com/office/infopath/2007/PartnerControls"/>
    <ds:schemaRef ds:uri="http://schemas.openxmlformats.org/package/2006/metadata/core-properties"/>
    <ds:schemaRef ds:uri="9dd66dd2-dc2f-4e10-8286-f1da66314693"/>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0F94101-156B-4BFE-A99E-4217390654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P1.3.2 - Energy Stores</Template>
  <TotalTime>2173</TotalTime>
  <Words>8490</Words>
  <Application>Microsoft Macintosh PowerPoint</Application>
  <PresentationFormat>Widescreen</PresentationFormat>
  <Paragraphs>859</Paragraphs>
  <Slides>30</Slides>
  <Notes>26</Notes>
  <HiddenSlides>14</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Arial</vt:lpstr>
      <vt:lpstr>Calibri</vt:lpstr>
      <vt:lpstr>Cambria Math</vt:lpstr>
      <vt:lpstr>Century Gothic</vt:lpstr>
      <vt:lpstr>Georgia</vt:lpstr>
      <vt:lpstr>open-sans</vt:lpstr>
      <vt:lpstr>PT Sans</vt:lpstr>
      <vt:lpstr>Wingdings</vt:lpstr>
      <vt:lpstr>B2.2.11 Feedback lesson</vt:lpstr>
      <vt:lpstr>Making this resource work for you</vt:lpstr>
      <vt:lpstr>PowerPoint Presentation</vt:lpstr>
      <vt:lpstr>PowerPoint Presentation</vt:lpstr>
      <vt:lpstr>PowerPoint Presentation</vt:lpstr>
      <vt:lpstr>C4.3.6</vt:lpstr>
      <vt:lpstr>PowerPoint Presentation</vt:lpstr>
      <vt:lpstr>This is the fix-it portion of the lesson</vt:lpstr>
      <vt:lpstr>What is a neutralisation reaction? </vt:lpstr>
      <vt:lpstr>Linking an equation to the number of moles</vt:lpstr>
      <vt:lpstr>Linking an equation to the number of moles</vt:lpstr>
      <vt:lpstr>Mol/dm3</vt:lpstr>
      <vt:lpstr>Worked Example</vt:lpstr>
      <vt:lpstr>Calculating an Unknown Concentration</vt:lpstr>
      <vt:lpstr>Calculating an Unknown Concentration</vt:lpstr>
      <vt:lpstr>Discuss the answer to these questions with your partner.  </vt:lpstr>
      <vt:lpstr>Drill</vt:lpstr>
      <vt:lpstr>Drill answers</vt:lpstr>
      <vt:lpstr>Calculating an Unknown Concentration</vt:lpstr>
      <vt:lpstr>I: Calculating an unknown concentration</vt:lpstr>
      <vt:lpstr>We: Calculating an unknown concentration</vt:lpstr>
      <vt:lpstr>You: Calculating an unknown concentration</vt:lpstr>
      <vt:lpstr>Activity</vt:lpstr>
      <vt:lpstr>Answers</vt:lpstr>
      <vt:lpstr>Answers</vt:lpstr>
      <vt:lpstr>Answers</vt:lpstr>
      <vt:lpstr>Answers</vt:lpstr>
      <vt:lpstr>Answers</vt:lpstr>
      <vt:lpstr>Answers</vt:lpstr>
      <vt:lpstr>Answer the questions below.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207</cp:revision>
  <dcterms:created xsi:type="dcterms:W3CDTF">2019-03-21T11:24:14Z</dcterms:created>
  <dcterms:modified xsi:type="dcterms:W3CDTF">2025-02-03T13:25:23Z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MediaServiceImageTags">
    <vt:lpwstr/>
  </property>
</Properties>
</file>